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748" r:id="rId2"/>
    <p:sldId id="1050" r:id="rId3"/>
    <p:sldId id="1278" r:id="rId4"/>
    <p:sldId id="1280" r:id="rId5"/>
    <p:sldId id="1279" r:id="rId6"/>
    <p:sldId id="1151" r:id="rId7"/>
    <p:sldId id="1264" r:id="rId8"/>
    <p:sldId id="1266" r:id="rId9"/>
    <p:sldId id="1163" r:id="rId10"/>
    <p:sldId id="1166" r:id="rId11"/>
    <p:sldId id="1165" r:id="rId12"/>
    <p:sldId id="1164" r:id="rId13"/>
    <p:sldId id="1274" r:id="rId14"/>
    <p:sldId id="1275" r:id="rId15"/>
    <p:sldId id="1276" r:id="rId16"/>
    <p:sldId id="1277" r:id="rId17"/>
    <p:sldId id="1154" r:id="rId18"/>
    <p:sldId id="1153" r:id="rId19"/>
    <p:sldId id="1155" r:id="rId20"/>
    <p:sldId id="1156" r:id="rId21"/>
    <p:sldId id="1157" r:id="rId22"/>
    <p:sldId id="1158" r:id="rId23"/>
    <p:sldId id="1159" r:id="rId24"/>
    <p:sldId id="1160" r:id="rId25"/>
    <p:sldId id="1161" r:id="rId26"/>
    <p:sldId id="1162" r:id="rId27"/>
    <p:sldId id="1281" r:id="rId28"/>
    <p:sldId id="1296" r:id="rId29"/>
    <p:sldId id="475" r:id="rId30"/>
    <p:sldId id="1299" r:id="rId31"/>
    <p:sldId id="961" r:id="rId32"/>
    <p:sldId id="1297" r:id="rId33"/>
    <p:sldId id="1298" r:id="rId34"/>
    <p:sldId id="1300" r:id="rId35"/>
    <p:sldId id="1328" r:id="rId36"/>
    <p:sldId id="1332" r:id="rId37"/>
    <p:sldId id="1331" r:id="rId38"/>
    <p:sldId id="1347" r:id="rId39"/>
    <p:sldId id="1333" r:id="rId40"/>
    <p:sldId id="1335" r:id="rId41"/>
    <p:sldId id="1339" r:id="rId42"/>
    <p:sldId id="1336" r:id="rId43"/>
    <p:sldId id="1340" r:id="rId44"/>
    <p:sldId id="1337" r:id="rId45"/>
    <p:sldId id="1341" r:id="rId46"/>
    <p:sldId id="1344" r:id="rId47"/>
    <p:sldId id="1345" r:id="rId48"/>
    <p:sldId id="1346" r:id="rId49"/>
    <p:sldId id="553" r:id="rId5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69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D9972-E3DA-BD24-BA07-F7C232FA5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B668E-1DE8-0747-45ED-3F4F535AD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3DF45A-749C-3C61-C290-072C0A5E5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B51EA-7E75-005E-FB06-53ACBB2928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21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E7848-AD37-BCBB-56C5-D5F0A09D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25BEE0-3B19-F111-8293-D86480245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9F2EF6-308E-5548-990A-9FE7ADCE5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50005-D3F9-BA3A-AF02-CE6313A83D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89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47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140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75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0482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56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66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51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27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70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83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519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72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48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34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562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174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046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930E5-14DA-1AFA-BB8C-AC2994B6C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05FDE2-204C-6C3C-C54A-000BFECD67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067200-D602-32AD-FABC-4DF1AD201D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B19EA7-012C-45C7-B2C1-61E5AFCB12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7412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748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967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C160C-3F2A-DB1D-39EB-CD371D73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375337-9682-04B4-910D-8E88AC4D30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0A950-E076-079B-A398-5EDC0CC1B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FC4BD-32BC-EB92-A939-1D1B583763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455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A576D-9976-34C9-C09A-47FB742A6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E38227-C35F-B10A-043E-A490FB0A53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C3ADF-8492-6A0F-4A09-364471755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B3C48-AD2E-D395-18A9-EB8C696E27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472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739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2973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8112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933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299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437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320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229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998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1447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2172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240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212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0144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0835E-AAB7-4B58-8C66-5863A7FF0FF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17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2026</a:t>
            </a:r>
            <a:br>
              <a:rPr lang="en-US" sz="4000" dirty="0"/>
            </a:br>
            <a:r>
              <a:rPr lang="en-US" sz="3100" dirty="0"/>
              <a:t>Lecture 6:  Hashing and serializing data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Course 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Hashing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Serializing data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0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772E8-867C-6B4C-860B-8FC15B5B4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EE014-3E6E-15C1-5AD4-F1E810EEA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8621F-1EF6-C87C-76EB-84841AF99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Hashing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Serializing data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018C4-F020-04E2-75D0-BCF80F0A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8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7C99-3EB5-A121-FB74-52583DBF5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4E505-99DC-8FFE-3B7A-4E4260A8F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buAutoNum type="arabicPeriod"/>
            </a:pPr>
            <a:r>
              <a:rPr lang="en-US" dirty="0"/>
              <a:t>I’m halfway through reading your introductions.  I’m really enjoying them.</a:t>
            </a:r>
          </a:p>
          <a:p>
            <a:pPr marL="457200" indent="-457200">
              <a:buAutoNum type="arabicPeriod"/>
            </a:pPr>
            <a:r>
              <a:rPr lang="en-US" dirty="0"/>
              <a:t>I published the string/vector AG grades this morning.  Several groups have extensions on the Utf8 assignment.</a:t>
            </a:r>
          </a:p>
          <a:p>
            <a:pPr marL="457200" indent="-457200">
              <a:buAutoNum type="arabicPeriod"/>
            </a:pPr>
            <a:r>
              <a:rPr lang="en-US" dirty="0"/>
              <a:t>I was hoping to show off the group photos but we still have one team with an extension because they only found their 6th member last week.</a:t>
            </a:r>
          </a:p>
          <a:p>
            <a:pPr marL="457200" indent="-457200">
              <a:buAutoNum type="arabicPeriod"/>
            </a:pPr>
            <a:r>
              <a:rPr lang="en-US" dirty="0"/>
              <a:t>Faces in a LOT of the photos are WAY too small to be recognizable and a lot of you have crazy hats photoshopped onto you.  You have time to redo them if you want an extension.</a:t>
            </a:r>
          </a:p>
          <a:p>
            <a:pPr marL="457200" indent="-457200">
              <a:buAutoNum type="arabicPeriod"/>
            </a:pPr>
            <a:r>
              <a:rPr lang="en-US" dirty="0"/>
              <a:t>I was also hoping to share survey results but I haven’t gotten them back from my staff yet.</a:t>
            </a:r>
          </a:p>
          <a:p>
            <a:pPr marL="457200" indent="-457200">
              <a:buAutoNum type="arabicPeriod"/>
            </a:pPr>
            <a:r>
              <a:rPr lang="en-US" dirty="0"/>
              <a:t>Questions about homework, project, anything else?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BE9C9-2D0A-32C2-376D-DF390A55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8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95720-9EBB-FF3D-BDD1-C3567BCBD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FB7C8-C018-4243-37AC-FCE2D7F77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622AB-4FB3-CFC5-B372-0628BC645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Course 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Hashing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Serializing data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842F9-FB3F-C9B8-15CA-181ABCF1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338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4482-31CD-4245-B6D9-FE7B3255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5E736-7E29-44B5-B568-54D4D024F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41" y="1349187"/>
            <a:ext cx="2021539" cy="4836459"/>
          </a:xfrm>
        </p:spPr>
        <p:txBody>
          <a:bodyPr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Create an array of buckets to hold the items you wish to index based on a key field.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Create a simple function that can map the key to a bucket index.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If multiple different keys map to the same bucket, that’s called a collision.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DA062-B093-4D06-805B-AFDC3311E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905A95-0D11-4A08-AA3A-306207163630}"/>
              </a:ext>
            </a:extLst>
          </p:cNvPr>
          <p:cNvGrpSpPr/>
          <p:nvPr/>
        </p:nvGrpSpPr>
        <p:grpSpPr>
          <a:xfrm>
            <a:off x="2622174" y="1349188"/>
            <a:ext cx="6373911" cy="4222376"/>
            <a:chOff x="412373" y="1203051"/>
            <a:chExt cx="6373911" cy="422237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0EF3D33-C840-41BE-A1FC-2ACF7A034436}"/>
                </a:ext>
              </a:extLst>
            </p:cNvPr>
            <p:cNvSpPr txBox="1"/>
            <p:nvPr/>
          </p:nvSpPr>
          <p:spPr>
            <a:xfrm>
              <a:off x="412373" y="2813568"/>
              <a:ext cx="9771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Search key</a:t>
              </a: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D94546B-5776-415B-9C37-08010067681E}"/>
                </a:ext>
              </a:extLst>
            </p:cNvPr>
            <p:cNvSpPr/>
            <p:nvPr/>
          </p:nvSpPr>
          <p:spPr>
            <a:xfrm>
              <a:off x="1264021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C5AABE2-1F5F-4FDE-B66C-7278A660790C}"/>
                </a:ext>
              </a:extLst>
            </p:cNvPr>
            <p:cNvSpPr txBox="1"/>
            <p:nvPr/>
          </p:nvSpPr>
          <p:spPr>
            <a:xfrm>
              <a:off x="1667434" y="2813568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Hash function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E79F6EF0-1138-401B-B6B1-27DFD9F7D3EF}"/>
                </a:ext>
              </a:extLst>
            </p:cNvPr>
            <p:cNvSpPr/>
            <p:nvPr/>
          </p:nvSpPr>
          <p:spPr>
            <a:xfrm>
              <a:off x="2680446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DCAB10-725D-442B-8BF0-D3C6D2942605}"/>
                </a:ext>
              </a:extLst>
            </p:cNvPr>
            <p:cNvSpPr txBox="1"/>
            <p:nvPr/>
          </p:nvSpPr>
          <p:spPr>
            <a:xfrm>
              <a:off x="3083859" y="2696596"/>
              <a:ext cx="1156447" cy="925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Index to an array of buckets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57BFBB17-3513-4F11-8D33-2BBAD1D9B18B}"/>
                </a:ext>
              </a:extLst>
            </p:cNvPr>
            <p:cNvSpPr/>
            <p:nvPr/>
          </p:nvSpPr>
          <p:spPr>
            <a:xfrm>
              <a:off x="4195482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7590CC-42BF-4B38-96CA-3DDA33D9060E}"/>
                </a:ext>
              </a:extLst>
            </p:cNvPr>
            <p:cNvSpPr/>
            <p:nvPr/>
          </p:nvSpPr>
          <p:spPr>
            <a:xfrm>
              <a:off x="4572000" y="1203051"/>
              <a:ext cx="663388" cy="42223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EE4FBC-7DD3-4E49-BC7D-529A0B12857F}"/>
                </a:ext>
              </a:extLst>
            </p:cNvPr>
            <p:cNvSpPr/>
            <p:nvPr/>
          </p:nvSpPr>
          <p:spPr>
            <a:xfrm>
              <a:off x="4572000" y="2968208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2119B57-D5C0-4524-A16B-F3DBE4DF584A}"/>
                </a:ext>
              </a:extLst>
            </p:cNvPr>
            <p:cNvSpPr/>
            <p:nvPr/>
          </p:nvSpPr>
          <p:spPr>
            <a:xfrm>
              <a:off x="4572000" y="3304384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9749B92-667B-4405-86A3-7E397F43C359}"/>
                </a:ext>
              </a:extLst>
            </p:cNvPr>
            <p:cNvSpPr/>
            <p:nvPr/>
          </p:nvSpPr>
          <p:spPr>
            <a:xfrm>
              <a:off x="4572000" y="2632032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EBAA95-90D4-4647-9D62-1902BF5A4541}"/>
                </a:ext>
              </a:extLst>
            </p:cNvPr>
            <p:cNvSpPr/>
            <p:nvPr/>
          </p:nvSpPr>
          <p:spPr>
            <a:xfrm>
              <a:off x="4572000" y="1539227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BD7DA49-F174-421E-B737-3FC23C09EA41}"/>
                </a:ext>
              </a:extLst>
            </p:cNvPr>
            <p:cNvSpPr/>
            <p:nvPr/>
          </p:nvSpPr>
          <p:spPr>
            <a:xfrm>
              <a:off x="4572000" y="1203051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E02A783-5DCB-4C2F-B5C7-3BE776CC5F97}"/>
                </a:ext>
              </a:extLst>
            </p:cNvPr>
            <p:cNvSpPr/>
            <p:nvPr/>
          </p:nvSpPr>
          <p:spPr>
            <a:xfrm>
              <a:off x="5369859" y="302469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224AA3-701C-47C6-8EC2-B8237DC854C8}"/>
                </a:ext>
              </a:extLst>
            </p:cNvPr>
            <p:cNvSpPr txBox="1"/>
            <p:nvPr/>
          </p:nvSpPr>
          <p:spPr>
            <a:xfrm>
              <a:off x="5755342" y="2782669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List of collisions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4296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4482-31CD-4245-B6D9-FE7B3255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5E736-7E29-44B5-B568-54D4D024F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41" y="1349187"/>
            <a:ext cx="2021539" cy="4836459"/>
          </a:xfrm>
        </p:spPr>
        <p:txBody>
          <a:bodyPr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Expensive to grow the table or deal with collisions, so we make the table pretty big.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No serious developer would use hashing except when they expect </a:t>
            </a:r>
            <a:r>
              <a:rPr lang="en-US" sz="1800" i="1" dirty="0"/>
              <a:t>lots</a:t>
            </a:r>
            <a:r>
              <a:rPr lang="en-US" sz="1800" dirty="0"/>
              <a:t> of entries that don’t have to be kept in sort order, so there’s no point in starting with only two buckets.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DA062-B093-4D06-805B-AFDC3311E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905A95-0D11-4A08-AA3A-306207163630}"/>
              </a:ext>
            </a:extLst>
          </p:cNvPr>
          <p:cNvGrpSpPr/>
          <p:nvPr/>
        </p:nvGrpSpPr>
        <p:grpSpPr>
          <a:xfrm>
            <a:off x="2622174" y="1349188"/>
            <a:ext cx="6373911" cy="4222376"/>
            <a:chOff x="412373" y="1203051"/>
            <a:chExt cx="6373911" cy="422237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0EF3D33-C840-41BE-A1FC-2ACF7A034436}"/>
                </a:ext>
              </a:extLst>
            </p:cNvPr>
            <p:cNvSpPr txBox="1"/>
            <p:nvPr/>
          </p:nvSpPr>
          <p:spPr>
            <a:xfrm>
              <a:off x="412373" y="2813568"/>
              <a:ext cx="9771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Search key</a:t>
              </a: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D94546B-5776-415B-9C37-08010067681E}"/>
                </a:ext>
              </a:extLst>
            </p:cNvPr>
            <p:cNvSpPr/>
            <p:nvPr/>
          </p:nvSpPr>
          <p:spPr>
            <a:xfrm>
              <a:off x="1264021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C5AABE2-1F5F-4FDE-B66C-7278A660790C}"/>
                </a:ext>
              </a:extLst>
            </p:cNvPr>
            <p:cNvSpPr txBox="1"/>
            <p:nvPr/>
          </p:nvSpPr>
          <p:spPr>
            <a:xfrm>
              <a:off x="1667434" y="2813568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Hash function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E79F6EF0-1138-401B-B6B1-27DFD9F7D3EF}"/>
                </a:ext>
              </a:extLst>
            </p:cNvPr>
            <p:cNvSpPr/>
            <p:nvPr/>
          </p:nvSpPr>
          <p:spPr>
            <a:xfrm>
              <a:off x="2680446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DCAB10-725D-442B-8BF0-D3C6D2942605}"/>
                </a:ext>
              </a:extLst>
            </p:cNvPr>
            <p:cNvSpPr txBox="1"/>
            <p:nvPr/>
          </p:nvSpPr>
          <p:spPr>
            <a:xfrm>
              <a:off x="3083859" y="2696596"/>
              <a:ext cx="1156447" cy="925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Index to an array of buckets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57BFBB17-3513-4F11-8D33-2BBAD1D9B18B}"/>
                </a:ext>
              </a:extLst>
            </p:cNvPr>
            <p:cNvSpPr/>
            <p:nvPr/>
          </p:nvSpPr>
          <p:spPr>
            <a:xfrm>
              <a:off x="4195482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7590CC-42BF-4B38-96CA-3DDA33D9060E}"/>
                </a:ext>
              </a:extLst>
            </p:cNvPr>
            <p:cNvSpPr/>
            <p:nvPr/>
          </p:nvSpPr>
          <p:spPr>
            <a:xfrm>
              <a:off x="4572000" y="1203051"/>
              <a:ext cx="663388" cy="42223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EE4FBC-7DD3-4E49-BC7D-529A0B12857F}"/>
                </a:ext>
              </a:extLst>
            </p:cNvPr>
            <p:cNvSpPr/>
            <p:nvPr/>
          </p:nvSpPr>
          <p:spPr>
            <a:xfrm>
              <a:off x="4572000" y="2968208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2119B57-D5C0-4524-A16B-F3DBE4DF584A}"/>
                </a:ext>
              </a:extLst>
            </p:cNvPr>
            <p:cNvSpPr/>
            <p:nvPr/>
          </p:nvSpPr>
          <p:spPr>
            <a:xfrm>
              <a:off x="4572000" y="3304384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9749B92-667B-4405-86A3-7E397F43C359}"/>
                </a:ext>
              </a:extLst>
            </p:cNvPr>
            <p:cNvSpPr/>
            <p:nvPr/>
          </p:nvSpPr>
          <p:spPr>
            <a:xfrm>
              <a:off x="4572000" y="2632032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EBAA95-90D4-4647-9D62-1902BF5A4541}"/>
                </a:ext>
              </a:extLst>
            </p:cNvPr>
            <p:cNvSpPr/>
            <p:nvPr/>
          </p:nvSpPr>
          <p:spPr>
            <a:xfrm>
              <a:off x="4572000" y="1539227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BD7DA49-F174-421E-B737-3FC23C09EA41}"/>
                </a:ext>
              </a:extLst>
            </p:cNvPr>
            <p:cNvSpPr/>
            <p:nvPr/>
          </p:nvSpPr>
          <p:spPr>
            <a:xfrm>
              <a:off x="4572000" y="1203051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E02A783-5DCB-4C2F-B5C7-3BE776CC5F97}"/>
                </a:ext>
              </a:extLst>
            </p:cNvPr>
            <p:cNvSpPr/>
            <p:nvPr/>
          </p:nvSpPr>
          <p:spPr>
            <a:xfrm>
              <a:off x="5369859" y="302469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224AA3-701C-47C6-8EC2-B8237DC854C8}"/>
                </a:ext>
              </a:extLst>
            </p:cNvPr>
            <p:cNvSpPr txBox="1"/>
            <p:nvPr/>
          </p:nvSpPr>
          <p:spPr>
            <a:xfrm>
              <a:off x="5755342" y="2782669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List of collisions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5432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4482-31CD-4245-B6D9-FE7B3255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5E736-7E29-44B5-B568-54D4D024F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41" y="1349187"/>
            <a:ext cx="2021539" cy="4836459"/>
          </a:xfrm>
        </p:spPr>
        <p:txBody>
          <a:bodyPr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Start with 1024 or 4096 or some other big power-of-two number of buckets that you expect matches the problem.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Use the low bits of the hash function as an index.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You may/may not support growing the hash table.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DA062-B093-4D06-805B-AFDC3311E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905A95-0D11-4A08-AA3A-306207163630}"/>
              </a:ext>
            </a:extLst>
          </p:cNvPr>
          <p:cNvGrpSpPr/>
          <p:nvPr/>
        </p:nvGrpSpPr>
        <p:grpSpPr>
          <a:xfrm>
            <a:off x="2622174" y="1349188"/>
            <a:ext cx="6373911" cy="4222376"/>
            <a:chOff x="412373" y="1203051"/>
            <a:chExt cx="6373911" cy="422237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0EF3D33-C840-41BE-A1FC-2ACF7A034436}"/>
                </a:ext>
              </a:extLst>
            </p:cNvPr>
            <p:cNvSpPr txBox="1"/>
            <p:nvPr/>
          </p:nvSpPr>
          <p:spPr>
            <a:xfrm>
              <a:off x="412373" y="2813568"/>
              <a:ext cx="9771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Search key</a:t>
              </a: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D94546B-5776-415B-9C37-08010067681E}"/>
                </a:ext>
              </a:extLst>
            </p:cNvPr>
            <p:cNvSpPr/>
            <p:nvPr/>
          </p:nvSpPr>
          <p:spPr>
            <a:xfrm>
              <a:off x="1264021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C5AABE2-1F5F-4FDE-B66C-7278A660790C}"/>
                </a:ext>
              </a:extLst>
            </p:cNvPr>
            <p:cNvSpPr txBox="1"/>
            <p:nvPr/>
          </p:nvSpPr>
          <p:spPr>
            <a:xfrm>
              <a:off x="1667434" y="2813568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Hash function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E79F6EF0-1138-401B-B6B1-27DFD9F7D3EF}"/>
                </a:ext>
              </a:extLst>
            </p:cNvPr>
            <p:cNvSpPr/>
            <p:nvPr/>
          </p:nvSpPr>
          <p:spPr>
            <a:xfrm>
              <a:off x="2680446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DCAB10-725D-442B-8BF0-D3C6D2942605}"/>
                </a:ext>
              </a:extLst>
            </p:cNvPr>
            <p:cNvSpPr txBox="1"/>
            <p:nvPr/>
          </p:nvSpPr>
          <p:spPr>
            <a:xfrm>
              <a:off x="3083859" y="2696596"/>
              <a:ext cx="1156447" cy="925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Index to an array of buckets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57BFBB17-3513-4F11-8D33-2BBAD1D9B18B}"/>
                </a:ext>
              </a:extLst>
            </p:cNvPr>
            <p:cNvSpPr/>
            <p:nvPr/>
          </p:nvSpPr>
          <p:spPr>
            <a:xfrm>
              <a:off x="4195482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7590CC-42BF-4B38-96CA-3DDA33D9060E}"/>
                </a:ext>
              </a:extLst>
            </p:cNvPr>
            <p:cNvSpPr/>
            <p:nvPr/>
          </p:nvSpPr>
          <p:spPr>
            <a:xfrm>
              <a:off x="4572000" y="1203051"/>
              <a:ext cx="663388" cy="42223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EE4FBC-7DD3-4E49-BC7D-529A0B12857F}"/>
                </a:ext>
              </a:extLst>
            </p:cNvPr>
            <p:cNvSpPr/>
            <p:nvPr/>
          </p:nvSpPr>
          <p:spPr>
            <a:xfrm>
              <a:off x="4572000" y="2968208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2119B57-D5C0-4524-A16B-F3DBE4DF584A}"/>
                </a:ext>
              </a:extLst>
            </p:cNvPr>
            <p:cNvSpPr/>
            <p:nvPr/>
          </p:nvSpPr>
          <p:spPr>
            <a:xfrm>
              <a:off x="4572000" y="3304384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9749B92-667B-4405-86A3-7E397F43C359}"/>
                </a:ext>
              </a:extLst>
            </p:cNvPr>
            <p:cNvSpPr/>
            <p:nvPr/>
          </p:nvSpPr>
          <p:spPr>
            <a:xfrm>
              <a:off x="4572000" y="2632032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EBAA95-90D4-4647-9D62-1902BF5A4541}"/>
                </a:ext>
              </a:extLst>
            </p:cNvPr>
            <p:cNvSpPr/>
            <p:nvPr/>
          </p:nvSpPr>
          <p:spPr>
            <a:xfrm>
              <a:off x="4572000" y="1539227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BD7DA49-F174-421E-B737-3FC23C09EA41}"/>
                </a:ext>
              </a:extLst>
            </p:cNvPr>
            <p:cNvSpPr/>
            <p:nvPr/>
          </p:nvSpPr>
          <p:spPr>
            <a:xfrm>
              <a:off x="4572000" y="1203051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E02A783-5DCB-4C2F-B5C7-3BE776CC5F97}"/>
                </a:ext>
              </a:extLst>
            </p:cNvPr>
            <p:cNvSpPr/>
            <p:nvPr/>
          </p:nvSpPr>
          <p:spPr>
            <a:xfrm>
              <a:off x="5369859" y="302469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224AA3-701C-47C6-8EC2-B8237DC854C8}"/>
                </a:ext>
              </a:extLst>
            </p:cNvPr>
            <p:cNvSpPr txBox="1"/>
            <p:nvPr/>
          </p:nvSpPr>
          <p:spPr>
            <a:xfrm>
              <a:off x="5755342" y="2782669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List of collisions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5623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5348-482E-4FDF-A904-A101FB939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CA771-079B-4D9B-8D50-BBCE13F8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228850" cy="4381500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Even a simple hash can work pretty well.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But what’s the problem with this one?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92BD6-5979-4720-9E75-EDA2BDDD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EA821A-E7D6-4CD6-B85E-35DFCABB47F5}"/>
              </a:ext>
            </a:extLst>
          </p:cNvPr>
          <p:cNvSpPr/>
          <p:nvPr/>
        </p:nvSpPr>
        <p:spPr>
          <a:xfrm>
            <a:off x="3467100" y="16002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Hash(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h = 0;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 ;  *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++ )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h = ( 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h &lt;&lt;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1 ) ^ *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h;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91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5348-482E-4FDF-A904-A101FB939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Fowler-Noll-Vo hash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CA771-079B-4D9B-8D50-BBCE13F8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628775" cy="3970318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A more complex hash using big prime numbers.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92BD6-5979-4720-9E75-EDA2BDDD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EA821A-E7D6-4CD6-B85E-35DFCABB47F5}"/>
              </a:ext>
            </a:extLst>
          </p:cNvPr>
          <p:cNvSpPr/>
          <p:nvPr/>
        </p:nvSpPr>
        <p:spPr>
          <a:xfrm>
            <a:off x="2609850" y="1600200"/>
            <a:ext cx="661987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fnvHash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length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FnvOffsetBasis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146959810393466560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FnvPrime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1099511628211ul;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hash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FnvOffsetBasis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length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++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hash *=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FnvPrime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hash ^=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];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hash;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147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5348-482E-4FDF-A904-A101FB939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polynomial CRCs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CA771-079B-4D9B-8D50-BBCE13F8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7810500" cy="609600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CRCs (cyclic redundancy codes) use shift registers.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92BD6-5979-4720-9E75-EDA2BDDD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C3BBF4-B8C1-4F48-A8E0-E5375B6EF539}"/>
              </a:ext>
            </a:extLst>
          </p:cNvPr>
          <p:cNvSpPr txBox="1"/>
          <p:nvPr/>
        </p:nvSpPr>
        <p:spPr>
          <a:xfrm>
            <a:off x="590550" y="5915025"/>
            <a:ext cx="7591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W. Wesley Peterson and E.J. Weldon, Jr, </a:t>
            </a:r>
            <a:r>
              <a:rPr lang="en-US" i="1" dirty="0"/>
              <a:t>Error-Correcting Codes</a:t>
            </a:r>
            <a:r>
              <a:rPr lang="en-US" dirty="0"/>
              <a:t>, Second Edition, MIT Press, 1972, pp 178-179.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E41198-0322-481E-8FA7-9463DCCE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3" y="2204143"/>
            <a:ext cx="8312727" cy="327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8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393E8C-438C-4D3C-A480-E73041828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A65987D-A279-459F-80F4-B4E7B8D35368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polynomial CRCs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6DB91F-4342-4612-976F-D4F3FE1DB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96" y="1491306"/>
            <a:ext cx="7969207" cy="155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34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80C3E8-3B68-4329-8501-9F5B4F0B3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7C86D3-6F2C-484F-BEE7-585D88B3111E}"/>
              </a:ext>
            </a:extLst>
          </p:cNvPr>
          <p:cNvSpPr txBox="1"/>
          <p:nvPr/>
        </p:nvSpPr>
        <p:spPr>
          <a:xfrm>
            <a:off x="478777" y="676437"/>
            <a:ext cx="849321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/*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Ethernet CRC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Polynomial   x^32 + x^26 + x^23 + x^22 + x^16 + x^12 + x^11 + x^10 +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              x^8 + x^7 + x^5 + x^4 + x^2 + x^1 + 1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Represent the polynomial as an unsigned number with each bit corresponding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to a term of the polynomial set to one.  E.g., the x^5 term means bit 5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(counting from the LSB as bit 0) is on.  The x^32 term is actually the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feedback term and is "off the end" of the polynomial.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*/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en-US" sz="1400" dirty="0" err="1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Ethernet_Polynomial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0x04c11db7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           </a:t>
            </a:r>
            <a:r>
              <a:rPr lang="en-US" sz="1400" dirty="0" err="1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Ethernet_Polynomial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369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B46748-73F6-4061-9352-55FBC7611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8EEEC2-CE08-4E8D-A4BB-8820C574D144}"/>
              </a:ext>
            </a:extLst>
          </p:cNvPr>
          <p:cNvSpPr txBox="1"/>
          <p:nvPr/>
        </p:nvSpPr>
        <p:spPr>
          <a:xfrm>
            <a:off x="465438" y="413210"/>
            <a:ext cx="8221362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/* Calculate the CRC table entries. 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(x) returns table entry x.  Use this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routine to fill a table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crctab</a:t>
            </a: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[256] with the appropriate values.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*/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 err="1">
                <a:solidFill>
                  <a:srgbClr val="2B91A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ulong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74531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 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register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2B91A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ulong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{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&lt;&lt;= 24;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>
                <a:solidFill>
                  <a:srgbClr val="8F08C4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23603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A49F48-527C-4105-A07D-7D76D21A1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A595E2-FB4C-406A-8A50-DAC4B90B867D}"/>
              </a:ext>
            </a:extLst>
          </p:cNvPr>
          <p:cNvSpPr txBox="1"/>
          <p:nvPr/>
        </p:nvSpPr>
        <p:spPr>
          <a:xfrm>
            <a:off x="712573" y="831298"/>
            <a:ext cx="8431427" cy="331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static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CRCTable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 ] =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{  0x00000000, 0x04c11db7, 0x09823b6e, 0x0d4326d9,  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0x130476dc, 0x17c56b6b, 0x1a864db2, 0x1e475005,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0x2608edb8, 0x22c9f00f, 0x2f8ad6d6, 0x2b4bcb61,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0x350c9b64, 0x31cd86d3, 0x3c8ea00a, 0x384fbdbd,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0x4c11db70, 0x48d0c6c7, 0x4593e01e, 0x4152fda9,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0x5f15adac, 0x5bd4b01b, 0x569796c2, 0x52568b75,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0x6a1936c8, 0x6ed82b7f, 0x639b0da6, 0x675a1011,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     . .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0xbcb4666d, 0xb8757bda, 0xb5365d03, 0xb1f740b4   };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021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382E28-BD60-447B-A4BE-2B0F68291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99DCA1-F535-4385-B13C-86D0D6CB80B7}"/>
              </a:ext>
            </a:extLst>
          </p:cNvPr>
          <p:cNvSpPr txBox="1"/>
          <p:nvPr/>
        </p:nvSpPr>
        <p:spPr>
          <a:xfrm>
            <a:off x="737286" y="1129531"/>
            <a:ext cx="8143103" cy="297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// To calculate a CRC, use the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UpdateCRC</a:t>
            </a: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 c ) procedure to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// accumulate the data into the CRC.  The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argument is the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// accumulated CRC, c is the next character of data to be added.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// Initially,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0.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74531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UpdateCRC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80808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{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</a:t>
            </a:r>
            <a:r>
              <a:rPr lang="en-US" sz="1400" dirty="0">
                <a:solidFill>
                  <a:srgbClr val="8F08C4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( ( (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) &lt;&lt; 8 ) ^ </a:t>
            </a:r>
            <a:r>
              <a:rPr lang="en-US" sz="1400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CRCTable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 ( (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) &gt;&gt; 24 ) ^ ( </a:t>
            </a:r>
            <a:r>
              <a:rPr lang="en-US" sz="1400" dirty="0">
                <a:solidFill>
                  <a:srgbClr val="80808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) ] 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}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012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5348-482E-4FDF-A904-A101FB939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CA771-079B-4D9B-8D50-BBCE13F89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Can either contain the object being indexed or a pointer to the object.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If it’s the object itself, you need at least as many buckets as objects and each bucket will be larger.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If it’s a pointer, it can be to a list.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92BD6-5979-4720-9E75-EDA2BDDD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76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You have to assume that you will have collisions.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When searching a hash bucket, you must compare the search keys to make sure that what you found is what you wanted.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If the key fields are long, you might decide to add a field to a bucket entry with the complete hash of the key and compare that before comparing the entire field.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61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Several ways to deal with collisions.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Increment the bucket number modulo the number of buckets and try there.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Use a second hash (or just different bits of the same hash) and try there.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Create a list off each bucket.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Try (1) or (2) and if not successful, create list.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1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When using a list for collisions, the insertion order matters.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The STL map template pushes collisions onto the front of the list.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Why did they do that and is that a good choice?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98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If query performance is more important than build time, collisions should be placed onto the end.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05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If query performance is more important than build time, collisions should be placed onto the end.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Why?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i="1" dirty="0"/>
              <a:t>Because you expect to encounter the most frequent terms earlier in the build and you want those at the front.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15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If you use a list for collisions, most people normally think of something like a linked list.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Since you don’t know what will have to go into the list, one way to deal with collisions by pushing new node onto the list (or onto the end).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87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But suppose you already know what the data looks like.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Could you use that information to build a better performant, smaller memory footprint, more efficient hash table to hold exactly that known data?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24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know 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might try several hash algorithms to see which gives you the lowest rate of collisions.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could tune the number of buckets.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could compress the collision lists.  Instead of a linked list, it could be an array or a serialized stream.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64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compressing the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Buckets contain pointers or, even better, offsets into one large contiguous buffer containing the items stored in the hash table.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Each list is a contiguous series of bytes representing a concatenation of the entries on a collision list.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If you only need to read them serially, no problem if the entries vary in size, as long as you can tell them apart.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do need to know when you’ve reached the end, typically with a sentinel.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26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E9CEB-3DD3-54AD-45A1-D113D395B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5B773-A852-608F-E720-8857C6731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E0D7C-326A-8354-9F27-E024E5C24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Course 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Hashing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Serializing data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722466-633E-7A7F-4AC7-460B9F438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45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B3FC9-3A3B-4B18-26AB-D52F6A81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serializing data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2A231-A9B6-A6D4-BA0A-FBE62E1CB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problem in CS is that you have a complex data structure that serialize, e.g., to store in a file or send over a wire.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DC085-0964-C174-CDA0-03584299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876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 are easy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EDF5B4-802D-4461-B7BA-01898678D7D9}"/>
              </a:ext>
            </a:extLst>
          </p:cNvPr>
          <p:cNvGrpSpPr/>
          <p:nvPr/>
        </p:nvGrpSpPr>
        <p:grpSpPr>
          <a:xfrm>
            <a:off x="2926131" y="1897629"/>
            <a:ext cx="5028058" cy="562290"/>
            <a:chOff x="2545702" y="2013131"/>
            <a:chExt cx="5028058" cy="562290"/>
          </a:xfrm>
        </p:grpSpPr>
        <p:sp>
          <p:nvSpPr>
            <p:cNvPr id="104" name="Oval 103"/>
            <p:cNvSpPr/>
            <p:nvPr/>
          </p:nvSpPr>
          <p:spPr>
            <a:xfrm>
              <a:off x="2545702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1</a:t>
              </a:r>
            </a:p>
          </p:txBody>
        </p:sp>
        <p:sp>
          <p:nvSpPr>
            <p:cNvPr id="105" name="Oval 104"/>
            <p:cNvSpPr/>
            <p:nvPr/>
          </p:nvSpPr>
          <p:spPr>
            <a:xfrm>
              <a:off x="3721799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cxnSp>
          <p:nvCxnSpPr>
            <p:cNvPr id="106" name="Straight Arrow Connector 105"/>
            <p:cNvCxnSpPr>
              <a:stCxn id="104" idx="6"/>
              <a:endCxn id="105" idx="2"/>
            </p:cNvCxnSpPr>
            <p:nvPr/>
          </p:nvCxnSpPr>
          <p:spPr>
            <a:xfrm>
              <a:off x="3107992" y="2294276"/>
              <a:ext cx="613807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4897896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cxnSp>
          <p:nvCxnSpPr>
            <p:cNvPr id="112" name="Straight Arrow Connector 111"/>
            <p:cNvCxnSpPr>
              <a:stCxn id="105" idx="6"/>
              <a:endCxn id="111" idx="2"/>
            </p:cNvCxnSpPr>
            <p:nvPr/>
          </p:nvCxnSpPr>
          <p:spPr>
            <a:xfrm>
              <a:off x="4284089" y="2294276"/>
              <a:ext cx="613807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16" name="Oval 115"/>
            <p:cNvSpPr/>
            <p:nvPr/>
          </p:nvSpPr>
          <p:spPr>
            <a:xfrm>
              <a:off x="6070147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4</a:t>
              </a:r>
            </a:p>
          </p:txBody>
        </p:sp>
        <p:cxnSp>
          <p:nvCxnSpPr>
            <p:cNvPr id="117" name="Straight Arrow Connector 116"/>
            <p:cNvCxnSpPr>
              <a:stCxn id="111" idx="6"/>
              <a:endCxn id="116" idx="2"/>
            </p:cNvCxnSpPr>
            <p:nvPr/>
          </p:nvCxnSpPr>
          <p:spPr>
            <a:xfrm>
              <a:off x="5460186" y="2294276"/>
              <a:ext cx="609961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21" name="Oval 120"/>
            <p:cNvSpPr>
              <a:spLocks noChangeAspect="1"/>
            </p:cNvSpPr>
            <p:nvPr/>
          </p:nvSpPr>
          <p:spPr>
            <a:xfrm>
              <a:off x="7219293" y="211171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dirty="0"/>
            </a:p>
          </p:txBody>
        </p:sp>
        <p:cxnSp>
          <p:nvCxnSpPr>
            <p:cNvPr id="122" name="Straight Arrow Connector 121"/>
            <p:cNvCxnSpPr>
              <a:cxnSpLocks/>
              <a:stCxn id="116" idx="6"/>
              <a:endCxn id="121" idx="2"/>
            </p:cNvCxnSpPr>
            <p:nvPr/>
          </p:nvCxnSpPr>
          <p:spPr>
            <a:xfrm flipV="1">
              <a:off x="6632437" y="2288947"/>
              <a:ext cx="586856" cy="5329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A30243E-DACB-47D0-834F-2C9C58E54150}"/>
              </a:ext>
            </a:extLst>
          </p:cNvPr>
          <p:cNvSpPr/>
          <p:nvPr/>
        </p:nvSpPr>
        <p:spPr>
          <a:xfrm>
            <a:off x="542496" y="1408812"/>
            <a:ext cx="20072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// List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struct node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{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int  datum;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node *next;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};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A676BB-C676-F23D-C4C7-D014078B17A9}"/>
              </a:ext>
            </a:extLst>
          </p:cNvPr>
          <p:cNvSpPr txBox="1"/>
          <p:nvPr/>
        </p:nvSpPr>
        <p:spPr>
          <a:xfrm>
            <a:off x="542496" y="3429000"/>
            <a:ext cx="758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be transformed into contiguous bytes with terminator (aka sentinel) to mark the end.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842BA6F-9EA1-CBFC-E428-63BC7A989861}"/>
              </a:ext>
            </a:extLst>
          </p:cNvPr>
          <p:cNvGrpSpPr/>
          <p:nvPr/>
        </p:nvGrpSpPr>
        <p:grpSpPr>
          <a:xfrm>
            <a:off x="3196247" y="4264249"/>
            <a:ext cx="2751505" cy="523220"/>
            <a:chOff x="457200" y="4525859"/>
            <a:chExt cx="2751505" cy="52322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4987DD-7F46-4EEE-D686-B478B66FCC94}"/>
                </a:ext>
              </a:extLst>
            </p:cNvPr>
            <p:cNvSpPr txBox="1"/>
            <p:nvPr/>
          </p:nvSpPr>
          <p:spPr>
            <a:xfrm>
              <a:off x="457200" y="4525859"/>
              <a:ext cx="553136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4764634-3171-7D60-FCA1-E65270A9F8B7}"/>
                </a:ext>
              </a:extLst>
            </p:cNvPr>
            <p:cNvSpPr txBox="1"/>
            <p:nvPr/>
          </p:nvSpPr>
          <p:spPr>
            <a:xfrm>
              <a:off x="1032131" y="4525859"/>
              <a:ext cx="553136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5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2048DFF-88DE-B173-0F3D-2DFD91DCBE6F}"/>
                </a:ext>
              </a:extLst>
            </p:cNvPr>
            <p:cNvSpPr txBox="1"/>
            <p:nvPr/>
          </p:nvSpPr>
          <p:spPr>
            <a:xfrm>
              <a:off x="1561237" y="4525859"/>
              <a:ext cx="553136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3141937-984D-180C-4F5B-347371017236}"/>
                </a:ext>
              </a:extLst>
            </p:cNvPr>
            <p:cNvSpPr txBox="1"/>
            <p:nvPr/>
          </p:nvSpPr>
          <p:spPr>
            <a:xfrm>
              <a:off x="2090343" y="4525859"/>
              <a:ext cx="553136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C65A20E-BEF9-39E1-238B-B3AB5F62B13A}"/>
                </a:ext>
              </a:extLst>
            </p:cNvPr>
            <p:cNvSpPr txBox="1"/>
            <p:nvPr/>
          </p:nvSpPr>
          <p:spPr>
            <a:xfrm>
              <a:off x="2655569" y="4525859"/>
              <a:ext cx="553136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?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EB7ED14-CC78-D52E-8650-3F2BE7125377}"/>
              </a:ext>
            </a:extLst>
          </p:cNvPr>
          <p:cNvSpPr txBox="1"/>
          <p:nvPr/>
        </p:nvSpPr>
        <p:spPr>
          <a:xfrm>
            <a:off x="542496" y="5287882"/>
            <a:ext cx="758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it does require a way of marking the end with a  value that can’t be part of the list, as we do with the null character in C-strings.</a:t>
            </a:r>
          </a:p>
        </p:txBody>
      </p:sp>
    </p:spTree>
    <p:extLst>
      <p:ext uri="{BB962C8B-B14F-4D97-AF65-F5344CB8AC3E}">
        <p14:creationId xmlns:p14="http://schemas.microsoft.com/office/powerpoint/2010/main" val="1422357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24485-87E0-1A21-B3D2-683762213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envp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51957-704F-7B81-8853-7AFCC107D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2318951" cy="4525963"/>
          </a:xfrm>
        </p:spPr>
        <p:txBody>
          <a:bodyPr/>
          <a:lstStyle/>
          <a:p>
            <a:r>
              <a:rPr lang="en-US" dirty="0" err="1"/>
              <a:t>envp</a:t>
            </a:r>
            <a:r>
              <a:rPr lang="en-US" dirty="0"/>
              <a:t> is an example.</a:t>
            </a:r>
          </a:p>
          <a:p>
            <a:r>
              <a:rPr lang="en-US" dirty="0"/>
              <a:t>Environment variables are passed as an array of pointers.  The end is a null pointer.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75D05-418E-C117-74CB-E5F79CF91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EAB34-AF07-B82D-0C32-00B7059341EC}"/>
              </a:ext>
            </a:extLst>
          </p:cNvPr>
          <p:cNvSpPr txBox="1"/>
          <p:nvPr/>
        </p:nvSpPr>
        <p:spPr>
          <a:xfrm>
            <a:off x="3204519" y="1618735"/>
            <a:ext cx="53525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#include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&lt;iostream&gt;</a:t>
            </a:r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using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namespace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std;</a:t>
            </a:r>
          </a:p>
          <a:p>
            <a:endParaRPr lang="en-US" sz="18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argc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**</a:t>
            </a:r>
            <a:r>
              <a:rPr lang="en-US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argv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char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**</a:t>
            </a:r>
            <a:r>
              <a:rPr lang="en-US" sz="18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envp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r>
              <a:rPr lang="nn-NO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nn-NO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nn-NO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 </a:t>
            </a:r>
            <a:r>
              <a:rPr lang="nn-NO" sz="18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nn-NO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i = 0;  </a:t>
            </a:r>
            <a:r>
              <a:rPr lang="nn-NO" sz="18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envp</a:t>
            </a:r>
            <a:r>
              <a:rPr lang="nn-NO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 i ];  i++ )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envp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[ i ] </a:t>
            </a:r>
            <a:r>
              <a:rPr lang="en-US" sz="18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0832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4E5D50-F170-490B-8514-B04B583EBD1B}"/>
              </a:ext>
            </a:extLst>
          </p:cNvPr>
          <p:cNvSpPr/>
          <p:nvPr/>
        </p:nvSpPr>
        <p:spPr>
          <a:xfrm>
            <a:off x="584200" y="797510"/>
            <a:ext cx="7925834" cy="5509200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tcsh-1% cat envp.cpp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#include &lt;iostream&gt;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using namespace std;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int main( int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argc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, char **argv,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char **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envp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  for ( int i = 0; 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envp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[ i ];  i++ )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&lt;&lt;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envp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[ i ] &lt;&lt;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endl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  }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tcsh-2% g++ envp.cpp -o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envp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tcsh-3%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envp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HOSTTYPE=x86_64-linux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LANG=C.UTF-8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PATH=/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usr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/local/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sbin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:/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usr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/local/bin:/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usr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sbin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:/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usr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/bin: ...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HOME=/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mnt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/c/Users/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hamil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USER=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nicole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LOGNAME=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nicole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SHELL=/bin/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tcsh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WSL_DISTRO_NAME=Ubuntu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7883797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BF881-C6B3-80BD-31F9-F3DF71E2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5756F-6014-82B2-966A-15359C492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 are easy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F5224-E181-2B3B-CFFD-51E122D7DD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4390778-F22C-3FDF-85A0-84633C17E05A}"/>
              </a:ext>
            </a:extLst>
          </p:cNvPr>
          <p:cNvGrpSpPr/>
          <p:nvPr/>
        </p:nvGrpSpPr>
        <p:grpSpPr>
          <a:xfrm>
            <a:off x="2926131" y="1897629"/>
            <a:ext cx="5028058" cy="562290"/>
            <a:chOff x="2545702" y="2013131"/>
            <a:chExt cx="5028058" cy="562290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8D38F3BD-97C5-D8A8-87B1-064A00736C58}"/>
                </a:ext>
              </a:extLst>
            </p:cNvPr>
            <p:cNvSpPr/>
            <p:nvPr/>
          </p:nvSpPr>
          <p:spPr>
            <a:xfrm>
              <a:off x="2545702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1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00BC8973-8C16-C765-53D0-7E4A4E851C4F}"/>
                </a:ext>
              </a:extLst>
            </p:cNvPr>
            <p:cNvSpPr/>
            <p:nvPr/>
          </p:nvSpPr>
          <p:spPr>
            <a:xfrm>
              <a:off x="3721799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5E5D87A5-298F-88BB-2663-1F4560E89873}"/>
                </a:ext>
              </a:extLst>
            </p:cNvPr>
            <p:cNvCxnSpPr>
              <a:stCxn id="104" idx="6"/>
              <a:endCxn id="105" idx="2"/>
            </p:cNvCxnSpPr>
            <p:nvPr/>
          </p:nvCxnSpPr>
          <p:spPr>
            <a:xfrm>
              <a:off x="3107992" y="2294276"/>
              <a:ext cx="613807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5EDDDC70-38BA-4E30-9615-A293F48136A8}"/>
                </a:ext>
              </a:extLst>
            </p:cNvPr>
            <p:cNvSpPr/>
            <p:nvPr/>
          </p:nvSpPr>
          <p:spPr>
            <a:xfrm>
              <a:off x="4897896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A3135BD4-C426-E924-5A5E-ACDD11D8E3F7}"/>
                </a:ext>
              </a:extLst>
            </p:cNvPr>
            <p:cNvCxnSpPr>
              <a:stCxn id="105" idx="6"/>
              <a:endCxn id="111" idx="2"/>
            </p:cNvCxnSpPr>
            <p:nvPr/>
          </p:nvCxnSpPr>
          <p:spPr>
            <a:xfrm>
              <a:off x="4284089" y="2294276"/>
              <a:ext cx="613807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B816D2E7-AB15-7228-9F0E-C1286DA68CC5}"/>
                </a:ext>
              </a:extLst>
            </p:cNvPr>
            <p:cNvSpPr/>
            <p:nvPr/>
          </p:nvSpPr>
          <p:spPr>
            <a:xfrm>
              <a:off x="6070147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4</a:t>
              </a:r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8E7755FE-18D1-C85B-2D21-AD5869DB2DEA}"/>
                </a:ext>
              </a:extLst>
            </p:cNvPr>
            <p:cNvCxnSpPr>
              <a:stCxn id="111" idx="6"/>
              <a:endCxn id="116" idx="2"/>
            </p:cNvCxnSpPr>
            <p:nvPr/>
          </p:nvCxnSpPr>
          <p:spPr>
            <a:xfrm>
              <a:off x="5460186" y="2294276"/>
              <a:ext cx="609961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1D18A3EA-94CD-2595-69D5-85D19692D8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19293" y="211171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dirty="0"/>
            </a:p>
          </p:txBody>
        </p: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0F8AE672-C519-9891-D2A8-67610BBE6998}"/>
                </a:ext>
              </a:extLst>
            </p:cNvPr>
            <p:cNvCxnSpPr>
              <a:cxnSpLocks/>
              <a:stCxn id="116" idx="6"/>
              <a:endCxn id="121" idx="2"/>
            </p:cNvCxnSpPr>
            <p:nvPr/>
          </p:nvCxnSpPr>
          <p:spPr>
            <a:xfrm flipV="1">
              <a:off x="6632437" y="2288947"/>
              <a:ext cx="586856" cy="5329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2BFEB91-8FEB-B208-6345-986AB94B0B0A}"/>
              </a:ext>
            </a:extLst>
          </p:cNvPr>
          <p:cNvSpPr/>
          <p:nvPr/>
        </p:nvSpPr>
        <p:spPr>
          <a:xfrm>
            <a:off x="542496" y="1408812"/>
            <a:ext cx="20072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// List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struct node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{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int  datum;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node *next;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};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04F596-683B-776A-2F91-8A94363452DF}"/>
              </a:ext>
            </a:extLst>
          </p:cNvPr>
          <p:cNvSpPr txBox="1"/>
          <p:nvPr/>
        </p:nvSpPr>
        <p:spPr>
          <a:xfrm>
            <a:off x="542496" y="3429000"/>
            <a:ext cx="7588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second way would be to put a length code at the front.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AD8EC34-8D72-5A3A-3FAF-30256395B29D}"/>
              </a:ext>
            </a:extLst>
          </p:cNvPr>
          <p:cNvGrpSpPr/>
          <p:nvPr/>
        </p:nvGrpSpPr>
        <p:grpSpPr>
          <a:xfrm>
            <a:off x="3192702" y="4248860"/>
            <a:ext cx="3501114" cy="523220"/>
            <a:chOff x="-292409" y="4525859"/>
            <a:chExt cx="3501114" cy="52322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81A21E-1738-E196-E854-66D0B61F4612}"/>
                </a:ext>
              </a:extLst>
            </p:cNvPr>
            <p:cNvSpPr txBox="1"/>
            <p:nvPr/>
          </p:nvSpPr>
          <p:spPr>
            <a:xfrm>
              <a:off x="-292409" y="4525859"/>
              <a:ext cx="1302745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length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C03125-D0E4-515F-8EB2-8A88FE4105A1}"/>
                </a:ext>
              </a:extLst>
            </p:cNvPr>
            <p:cNvSpPr txBox="1"/>
            <p:nvPr/>
          </p:nvSpPr>
          <p:spPr>
            <a:xfrm>
              <a:off x="1032131" y="4525859"/>
              <a:ext cx="553136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6D455A0-2047-7E77-CE53-9C01953E6671}"/>
                </a:ext>
              </a:extLst>
            </p:cNvPr>
            <p:cNvSpPr txBox="1"/>
            <p:nvPr/>
          </p:nvSpPr>
          <p:spPr>
            <a:xfrm>
              <a:off x="1561237" y="4525859"/>
              <a:ext cx="553136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5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CCB9151-DE04-8F16-E543-79D1DD335888}"/>
                </a:ext>
              </a:extLst>
            </p:cNvPr>
            <p:cNvSpPr txBox="1"/>
            <p:nvPr/>
          </p:nvSpPr>
          <p:spPr>
            <a:xfrm>
              <a:off x="2090343" y="4525859"/>
              <a:ext cx="553136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12B4271-6570-D7FF-D40D-A8AF864CE2D5}"/>
                </a:ext>
              </a:extLst>
            </p:cNvPr>
            <p:cNvSpPr txBox="1"/>
            <p:nvPr/>
          </p:nvSpPr>
          <p:spPr>
            <a:xfrm>
              <a:off x="2655569" y="4525859"/>
              <a:ext cx="553136" cy="52322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3407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C2C1E-62F4-E16E-C86A-88B199EA6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CE9EE-22E9-CDD4-DBDE-C28CD6D2A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 are easy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EA3C8-514E-60DA-1824-5122054B6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FF9119-09D7-098E-20EB-714303674190}"/>
              </a:ext>
            </a:extLst>
          </p:cNvPr>
          <p:cNvGrpSpPr/>
          <p:nvPr/>
        </p:nvGrpSpPr>
        <p:grpSpPr>
          <a:xfrm>
            <a:off x="2926131" y="1897629"/>
            <a:ext cx="5028058" cy="562290"/>
            <a:chOff x="2545702" y="2013131"/>
            <a:chExt cx="5028058" cy="562290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9E4F206-CFF4-EDEC-8DA9-58E6226F254F}"/>
                </a:ext>
              </a:extLst>
            </p:cNvPr>
            <p:cNvSpPr/>
            <p:nvPr/>
          </p:nvSpPr>
          <p:spPr>
            <a:xfrm>
              <a:off x="2545702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1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81EADAD0-1A13-B651-0A8F-CCBFAFA0D05A}"/>
                </a:ext>
              </a:extLst>
            </p:cNvPr>
            <p:cNvSpPr/>
            <p:nvPr/>
          </p:nvSpPr>
          <p:spPr>
            <a:xfrm>
              <a:off x="3721799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23B3B6EE-8115-D094-5CAD-DA201A39C7D0}"/>
                </a:ext>
              </a:extLst>
            </p:cNvPr>
            <p:cNvCxnSpPr>
              <a:stCxn id="104" idx="6"/>
              <a:endCxn id="105" idx="2"/>
            </p:cNvCxnSpPr>
            <p:nvPr/>
          </p:nvCxnSpPr>
          <p:spPr>
            <a:xfrm>
              <a:off x="3107992" y="2294276"/>
              <a:ext cx="613807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57142E8F-3D04-59ED-59C1-1EC586AE532A}"/>
                </a:ext>
              </a:extLst>
            </p:cNvPr>
            <p:cNvSpPr/>
            <p:nvPr/>
          </p:nvSpPr>
          <p:spPr>
            <a:xfrm>
              <a:off x="4897896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054241AF-0E87-F78C-BCFF-916104773730}"/>
                </a:ext>
              </a:extLst>
            </p:cNvPr>
            <p:cNvCxnSpPr>
              <a:stCxn id="105" idx="6"/>
              <a:endCxn id="111" idx="2"/>
            </p:cNvCxnSpPr>
            <p:nvPr/>
          </p:nvCxnSpPr>
          <p:spPr>
            <a:xfrm>
              <a:off x="4284089" y="2294276"/>
              <a:ext cx="613807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5793F71-69CF-D877-3665-EF0554B0DD0E}"/>
                </a:ext>
              </a:extLst>
            </p:cNvPr>
            <p:cNvSpPr/>
            <p:nvPr/>
          </p:nvSpPr>
          <p:spPr>
            <a:xfrm>
              <a:off x="6070147" y="201313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4</a:t>
              </a:r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C9790A38-095E-2682-BA7C-ED3BF103AFB3}"/>
                </a:ext>
              </a:extLst>
            </p:cNvPr>
            <p:cNvCxnSpPr>
              <a:stCxn id="111" idx="6"/>
              <a:endCxn id="116" idx="2"/>
            </p:cNvCxnSpPr>
            <p:nvPr/>
          </p:nvCxnSpPr>
          <p:spPr>
            <a:xfrm>
              <a:off x="5460186" y="2294276"/>
              <a:ext cx="609961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3130A0FD-1200-DC89-BCF8-E986C3BE12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19293" y="211171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dirty="0"/>
            </a:p>
          </p:txBody>
        </p: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E73C4C14-1BAA-4153-4497-922D3ADD1A9C}"/>
                </a:ext>
              </a:extLst>
            </p:cNvPr>
            <p:cNvCxnSpPr>
              <a:cxnSpLocks/>
              <a:stCxn id="116" idx="6"/>
              <a:endCxn id="121" idx="2"/>
            </p:cNvCxnSpPr>
            <p:nvPr/>
          </p:nvCxnSpPr>
          <p:spPr>
            <a:xfrm flipV="1">
              <a:off x="6632437" y="2288947"/>
              <a:ext cx="586856" cy="5329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FE83407-05C4-3521-20AA-C5EC1E4FA102}"/>
              </a:ext>
            </a:extLst>
          </p:cNvPr>
          <p:cNvSpPr/>
          <p:nvPr/>
        </p:nvSpPr>
        <p:spPr>
          <a:xfrm>
            <a:off x="542496" y="1408812"/>
            <a:ext cx="20072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// List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struct node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{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int  datum;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node *next;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};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699415-9E85-A38B-9C1A-C6E50830A14E}"/>
              </a:ext>
            </a:extLst>
          </p:cNvPr>
          <p:cNvSpPr txBox="1"/>
          <p:nvPr/>
        </p:nvSpPr>
        <p:spPr>
          <a:xfrm>
            <a:off x="542496" y="3429000"/>
            <a:ext cx="758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third way may be to put something in the last element that marks it as the end.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1B6429-FF6D-FE35-D886-CFE7C17EAA92}"/>
              </a:ext>
            </a:extLst>
          </p:cNvPr>
          <p:cNvSpPr txBox="1"/>
          <p:nvPr/>
        </p:nvSpPr>
        <p:spPr>
          <a:xfrm>
            <a:off x="3196247" y="4264249"/>
            <a:ext cx="553136" cy="52322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828AE6F-0065-CC70-4BB7-CF9D03CD7E8E}"/>
              </a:ext>
            </a:extLst>
          </p:cNvPr>
          <p:cNvSpPr txBox="1"/>
          <p:nvPr/>
        </p:nvSpPr>
        <p:spPr>
          <a:xfrm>
            <a:off x="3771178" y="4264249"/>
            <a:ext cx="553136" cy="52322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1E9B68-D106-1A2F-63A9-B876FCAE130F}"/>
              </a:ext>
            </a:extLst>
          </p:cNvPr>
          <p:cNvSpPr txBox="1"/>
          <p:nvPr/>
        </p:nvSpPr>
        <p:spPr>
          <a:xfrm>
            <a:off x="4300284" y="4264249"/>
            <a:ext cx="553136" cy="52322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6BA8EBA-C5EC-C319-035A-A6ACBEF78BA3}"/>
              </a:ext>
            </a:extLst>
          </p:cNvPr>
          <p:cNvSpPr txBox="1"/>
          <p:nvPr/>
        </p:nvSpPr>
        <p:spPr>
          <a:xfrm>
            <a:off x="4829390" y="4264249"/>
            <a:ext cx="681724" cy="52322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4*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07E550-5F33-2479-EF9D-1DBDA5CAB58D}"/>
              </a:ext>
            </a:extLst>
          </p:cNvPr>
          <p:cNvSpPr txBox="1"/>
          <p:nvPr/>
        </p:nvSpPr>
        <p:spPr>
          <a:xfrm>
            <a:off x="589248" y="5180087"/>
            <a:ext cx="7588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example, if entries are variable length and need a length code used only when linear searching the list to go from one element to the next, the final entry could have an invalid length = 0 to mark the end.</a:t>
            </a:r>
          </a:p>
        </p:txBody>
      </p:sp>
    </p:spTree>
    <p:extLst>
      <p:ext uri="{BB962C8B-B14F-4D97-AF65-F5344CB8AC3E}">
        <p14:creationId xmlns:p14="http://schemas.microsoft.com/office/powerpoint/2010/main" val="3644978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5B527-738A-3A5A-CEDD-DF2282787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trees are harder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85CC4-70D8-1E61-81EF-D6EB4CAC0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Insertion order matters, so traversal order when serializing also matters.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1753B-3448-525F-C75E-BF3F4E0B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FB9EE6C-0423-775A-ABAF-F97A7B0F5F91}"/>
              </a:ext>
            </a:extLst>
          </p:cNvPr>
          <p:cNvGrpSpPr/>
          <p:nvPr/>
        </p:nvGrpSpPr>
        <p:grpSpPr>
          <a:xfrm>
            <a:off x="3277967" y="2594233"/>
            <a:ext cx="4873930" cy="2690340"/>
            <a:chOff x="2649613" y="3548172"/>
            <a:chExt cx="4873930" cy="269034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9CB092E-6743-B09A-5284-51EFC9CB3A0E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5ADDD26-41FC-1FDE-E4FF-AB44B854D72F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FC7BD1B-DFFA-367C-339D-0579A3CD7E32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FF941-3429-E64D-481F-81F220FA5252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4A452F0-2778-4581-C8A6-4CBC9E08E2BF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CDCB563-60A7-68D0-BBDC-3D3B15E28A4B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7348F21-CE35-093C-70D2-2790524ACD3A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ABA37D2-B197-EA36-D0C5-4A77293AC89A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D89D574-BB54-3BE3-1E79-4E752E2C7969}"/>
                </a:ext>
              </a:extLst>
            </p:cNvPr>
            <p:cNvCxnSpPr>
              <a:stCxn id="6" idx="3"/>
              <a:endCxn id="7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C5F0777-15B9-2DF8-FA19-4D4C9547F051}"/>
                </a:ext>
              </a:extLst>
            </p:cNvPr>
            <p:cNvCxnSpPr>
              <a:stCxn id="6" idx="5"/>
              <a:endCxn id="8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A1D8BC6-7A72-9E4B-C92B-0995EDFC9624}"/>
                </a:ext>
              </a:extLst>
            </p:cNvPr>
            <p:cNvCxnSpPr>
              <a:stCxn id="7" idx="3"/>
              <a:endCxn id="9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72877CE-93FE-5B3C-9EE5-8351B477BD1F}"/>
                </a:ext>
              </a:extLst>
            </p:cNvPr>
            <p:cNvCxnSpPr>
              <a:stCxn id="7" idx="5"/>
              <a:endCxn id="22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9009C43-0B9B-C023-ACCD-41AAE79576C9}"/>
                </a:ext>
              </a:extLst>
            </p:cNvPr>
            <p:cNvCxnSpPr>
              <a:stCxn id="8" idx="3"/>
              <a:endCxn id="10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B8B5B22-E8E9-370C-AE88-44EC17D9E046}"/>
                </a:ext>
              </a:extLst>
            </p:cNvPr>
            <p:cNvCxnSpPr>
              <a:stCxn id="8" idx="5"/>
              <a:endCxn id="13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74A8CB5-B571-C730-7868-18F087BF1A9B}"/>
                </a:ext>
              </a:extLst>
            </p:cNvPr>
            <p:cNvCxnSpPr>
              <a:stCxn id="9" idx="3"/>
              <a:endCxn id="11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9E1A5B7-77B6-C7C5-D100-29B48FA6DB44}"/>
                </a:ext>
              </a:extLst>
            </p:cNvPr>
            <p:cNvCxnSpPr>
              <a:stCxn id="9" idx="5"/>
              <a:endCxn id="12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74E7005-E6E5-FE48-5E6E-F38AC6ABCCF4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072BB55-5077-183D-DD7A-395F52B809DC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10F181F-A1E0-F638-786C-850EC3010FE9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FA987AA-2B4B-6070-AEB3-68269A918563}"/>
                </a:ext>
              </a:extLst>
            </p:cNvPr>
            <p:cNvCxnSpPr>
              <a:stCxn id="12" idx="3"/>
              <a:endCxn id="24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B18D417-95B6-7413-0FDA-3160DE95A4B3}"/>
                </a:ext>
              </a:extLst>
            </p:cNvPr>
            <p:cNvCxnSpPr>
              <a:stCxn id="12" idx="5"/>
              <a:endCxn id="23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1635C1E-1C0A-BFE2-0B0B-6FD8E3D1909E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7AC562C-5618-066E-BF09-850B3EC63295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6288B42-1969-3A0A-61C3-683EB12BC397}"/>
                </a:ext>
              </a:extLst>
            </p:cNvPr>
            <p:cNvCxnSpPr>
              <a:stCxn id="10" idx="3"/>
              <a:endCxn id="28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FE477FF-B952-76C8-C39C-91A65A43442E}"/>
                </a:ext>
              </a:extLst>
            </p:cNvPr>
            <p:cNvCxnSpPr>
              <a:stCxn id="10" idx="5"/>
              <a:endCxn id="27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07C1723-D13F-3CB3-5EAF-9DD43B17CD45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A78AE77-2D68-020E-1485-5DA50217BAC2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14BD090-2333-D4EB-4F5E-806DC8DDE101}"/>
                </a:ext>
              </a:extLst>
            </p:cNvPr>
            <p:cNvCxnSpPr>
              <a:stCxn id="13" idx="3"/>
              <a:endCxn id="32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D510680-5A43-A0F5-F526-7B8B7F493C1C}"/>
                </a:ext>
              </a:extLst>
            </p:cNvPr>
            <p:cNvCxnSpPr>
              <a:stCxn id="13" idx="5"/>
              <a:endCxn id="31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71DB0A9-121B-A0F3-9D0C-2F77612FBF3D}"/>
              </a:ext>
            </a:extLst>
          </p:cNvPr>
          <p:cNvSpPr/>
          <p:nvPr/>
        </p:nvSpPr>
        <p:spPr>
          <a:xfrm>
            <a:off x="740204" y="3100633"/>
            <a:ext cx="21497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// Binary tree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struct node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{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int  datum;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node *left,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     *right;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};</a:t>
            </a:r>
          </a:p>
        </p:txBody>
      </p:sp>
    </p:spTree>
    <p:extLst>
      <p:ext uri="{BB962C8B-B14F-4D97-AF65-F5344CB8AC3E}">
        <p14:creationId xmlns:p14="http://schemas.microsoft.com/office/powerpoint/2010/main" val="2588223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insertion order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02A8A7EF-AD09-9782-DAD2-141B57FB59F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331672"/>
            <a:ext cx="7739974" cy="684719"/>
          </a:xfrm>
        </p:spPr>
        <p:txBody>
          <a:bodyPr>
            <a:noAutofit/>
          </a:bodyPr>
          <a:lstStyle/>
          <a:p>
            <a:r>
              <a:rPr lang="en-US" sz="2000" dirty="0"/>
              <a:t>The shape of the tree and how fast it can be searched depends on the insertion order.   The root is always the first thing that was inserted.</a:t>
            </a:r>
          </a:p>
          <a:p>
            <a:pPr marL="0" indent="0">
              <a:buNone/>
            </a:pPr>
            <a:endParaRPr lang="en-US" sz="2000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A84921A-0AAA-0E82-3968-8ED7737BB53B}"/>
              </a:ext>
            </a:extLst>
          </p:cNvPr>
          <p:cNvGrpSpPr/>
          <p:nvPr/>
        </p:nvGrpSpPr>
        <p:grpSpPr>
          <a:xfrm>
            <a:off x="3323244" y="2457991"/>
            <a:ext cx="4873930" cy="2690340"/>
            <a:chOff x="2649613" y="3548172"/>
            <a:chExt cx="4873930" cy="269034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2729881-4293-5FB9-73EB-AB89225E0285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6F0D0D2C-0F3F-334A-3767-FE3B3CD0BA17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CEBFC747-5280-D2EA-279D-68E3618D2317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4A5BB7E-AA93-777B-D0FC-2634E91CB4EB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F8DAF951-246B-283F-7C2E-03DA6BF2116D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7363EB7A-88C3-CA13-0153-8408FE476446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1D489841-C72C-970A-5ACC-1278E6DC2E5F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48A950BA-EE84-D6D7-03A7-487A2E3A53EC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01E0A369-25C2-17C2-77FB-0D42315F50B8}"/>
                </a:ext>
              </a:extLst>
            </p:cNvPr>
            <p:cNvCxnSpPr>
              <a:stCxn id="111" idx="3"/>
              <a:endCxn id="112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6F6E7E55-C7D3-FCC5-E745-19EF9DD70C08}"/>
                </a:ext>
              </a:extLst>
            </p:cNvPr>
            <p:cNvCxnSpPr>
              <a:stCxn id="111" idx="5"/>
              <a:endCxn id="113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AC8A3470-B2BB-AB7A-338D-7E7E44113B2B}"/>
                </a:ext>
              </a:extLst>
            </p:cNvPr>
            <p:cNvCxnSpPr>
              <a:stCxn id="112" idx="3"/>
              <a:endCxn id="114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2837F5A7-52DB-6847-8CA1-A257B4151899}"/>
                </a:ext>
              </a:extLst>
            </p:cNvPr>
            <p:cNvCxnSpPr>
              <a:stCxn id="112" idx="5"/>
              <a:endCxn id="127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5B5906C4-113F-EF13-9699-99B5F0ABE55B}"/>
                </a:ext>
              </a:extLst>
            </p:cNvPr>
            <p:cNvCxnSpPr>
              <a:stCxn id="113" idx="3"/>
              <a:endCxn id="115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92F345BF-689B-E5D1-B105-CCC6975DBD16}"/>
                </a:ext>
              </a:extLst>
            </p:cNvPr>
            <p:cNvCxnSpPr>
              <a:stCxn id="113" idx="5"/>
              <a:endCxn id="118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81817582-30B7-0C14-901F-C74B9CB4B30D}"/>
                </a:ext>
              </a:extLst>
            </p:cNvPr>
            <p:cNvCxnSpPr>
              <a:stCxn id="114" idx="3"/>
              <a:endCxn id="116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D8564752-2EB4-D00A-AD7C-A18A5193D938}"/>
                </a:ext>
              </a:extLst>
            </p:cNvPr>
            <p:cNvCxnSpPr>
              <a:stCxn id="114" idx="5"/>
              <a:endCxn id="117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14A522D5-5220-5BA3-2826-39D7D91945B0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D9FF145A-8A0F-9CFF-6B2A-B81C81207B4D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EFEEADBB-5881-F5B0-D40D-B9FA3195DD87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431E2A7-DCC0-4419-4AE2-1B1E94616136}"/>
                </a:ext>
              </a:extLst>
            </p:cNvPr>
            <p:cNvCxnSpPr>
              <a:stCxn id="117" idx="3"/>
              <a:endCxn id="129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54269465-3B23-0F05-0988-62F1BE4BD88F}"/>
                </a:ext>
              </a:extLst>
            </p:cNvPr>
            <p:cNvCxnSpPr>
              <a:stCxn id="117" idx="5"/>
              <a:endCxn id="128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7C67737B-2CFC-87AE-59E3-DC24098A0275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C56EA433-37A4-1068-8F59-74BAE6AC347C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70ACB5C-7C44-AB07-48BF-2904F9D381A7}"/>
                </a:ext>
              </a:extLst>
            </p:cNvPr>
            <p:cNvCxnSpPr>
              <a:stCxn id="115" idx="3"/>
              <a:endCxn id="133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7A63886F-ED10-AA93-1FBE-10725F5CFD64}"/>
                </a:ext>
              </a:extLst>
            </p:cNvPr>
            <p:cNvCxnSpPr>
              <a:stCxn id="115" idx="5"/>
              <a:endCxn id="132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F6F40C42-A2CC-DBFD-8D28-9854EEE22B09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7F18854-5FDD-C50C-08C2-BD9537B2DD89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46C47AD1-BBDF-B368-9E40-BB4BB347EDC1}"/>
                </a:ext>
              </a:extLst>
            </p:cNvPr>
            <p:cNvCxnSpPr>
              <a:stCxn id="118" idx="3"/>
              <a:endCxn id="137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9522F14A-14D4-2D2C-65E2-3D78FB3FF068}"/>
                </a:ext>
              </a:extLst>
            </p:cNvPr>
            <p:cNvCxnSpPr>
              <a:stCxn id="118" idx="5"/>
              <a:endCxn id="136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40" name="Content Placeholder 18">
            <a:extLst>
              <a:ext uri="{FF2B5EF4-FFF2-40B4-BE49-F238E27FC236}">
                <a16:creationId xmlns:a16="http://schemas.microsoft.com/office/drawing/2014/main" id="{86B18CCB-A272-CF29-3ECF-09B165B35EE7}"/>
              </a:ext>
            </a:extLst>
          </p:cNvPr>
          <p:cNvSpPr txBox="1">
            <a:spLocks/>
          </p:cNvSpPr>
          <p:nvPr/>
        </p:nvSpPr>
        <p:spPr>
          <a:xfrm>
            <a:off x="457201" y="2457992"/>
            <a:ext cx="2554138" cy="2941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An insertion order 6, 5, 8, 3, 7, 9, 4 (and many others) would give us this relatively balanced tree.</a:t>
            </a:r>
          </a:p>
        </p:txBody>
      </p:sp>
    </p:spTree>
    <p:extLst>
      <p:ext uri="{BB962C8B-B14F-4D97-AF65-F5344CB8AC3E}">
        <p14:creationId xmlns:p14="http://schemas.microsoft.com/office/powerpoint/2010/main" val="1947200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insertion order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A84921A-0AAA-0E82-3968-8ED7737BB53B}"/>
              </a:ext>
            </a:extLst>
          </p:cNvPr>
          <p:cNvGrpSpPr/>
          <p:nvPr/>
        </p:nvGrpSpPr>
        <p:grpSpPr>
          <a:xfrm>
            <a:off x="3323244" y="2457991"/>
            <a:ext cx="4873930" cy="2690340"/>
            <a:chOff x="2649613" y="3548172"/>
            <a:chExt cx="4873930" cy="269034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2729881-4293-5FB9-73EB-AB89225E0285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6F0D0D2C-0F3F-334A-3767-FE3B3CD0BA17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CEBFC747-5280-D2EA-279D-68E3618D2317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4A5BB7E-AA93-777B-D0FC-2634E91CB4EB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F8DAF951-246B-283F-7C2E-03DA6BF2116D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7363EB7A-88C3-CA13-0153-8408FE476446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1D489841-C72C-970A-5ACC-1278E6DC2E5F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48A950BA-EE84-D6D7-03A7-487A2E3A53EC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01E0A369-25C2-17C2-77FB-0D42315F50B8}"/>
                </a:ext>
              </a:extLst>
            </p:cNvPr>
            <p:cNvCxnSpPr>
              <a:stCxn id="111" idx="3"/>
              <a:endCxn id="112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6F6E7E55-C7D3-FCC5-E745-19EF9DD70C08}"/>
                </a:ext>
              </a:extLst>
            </p:cNvPr>
            <p:cNvCxnSpPr>
              <a:stCxn id="111" idx="5"/>
              <a:endCxn id="113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AC8A3470-B2BB-AB7A-338D-7E7E44113B2B}"/>
                </a:ext>
              </a:extLst>
            </p:cNvPr>
            <p:cNvCxnSpPr>
              <a:stCxn id="112" idx="3"/>
              <a:endCxn id="114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2837F5A7-52DB-6847-8CA1-A257B4151899}"/>
                </a:ext>
              </a:extLst>
            </p:cNvPr>
            <p:cNvCxnSpPr>
              <a:stCxn id="112" idx="5"/>
              <a:endCxn id="127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5B5906C4-113F-EF13-9699-99B5F0ABE55B}"/>
                </a:ext>
              </a:extLst>
            </p:cNvPr>
            <p:cNvCxnSpPr>
              <a:stCxn id="113" idx="3"/>
              <a:endCxn id="115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92F345BF-689B-E5D1-B105-CCC6975DBD16}"/>
                </a:ext>
              </a:extLst>
            </p:cNvPr>
            <p:cNvCxnSpPr>
              <a:stCxn id="113" idx="5"/>
              <a:endCxn id="118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81817582-30B7-0C14-901F-C74B9CB4B30D}"/>
                </a:ext>
              </a:extLst>
            </p:cNvPr>
            <p:cNvCxnSpPr>
              <a:stCxn id="114" idx="3"/>
              <a:endCxn id="116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D8564752-2EB4-D00A-AD7C-A18A5193D938}"/>
                </a:ext>
              </a:extLst>
            </p:cNvPr>
            <p:cNvCxnSpPr>
              <a:stCxn id="114" idx="5"/>
              <a:endCxn id="117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14A522D5-5220-5BA3-2826-39D7D91945B0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D9FF145A-8A0F-9CFF-6B2A-B81C81207B4D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EFEEADBB-5881-F5B0-D40D-B9FA3195DD87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431E2A7-DCC0-4419-4AE2-1B1E94616136}"/>
                </a:ext>
              </a:extLst>
            </p:cNvPr>
            <p:cNvCxnSpPr>
              <a:stCxn id="117" idx="3"/>
              <a:endCxn id="129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54269465-3B23-0F05-0988-62F1BE4BD88F}"/>
                </a:ext>
              </a:extLst>
            </p:cNvPr>
            <p:cNvCxnSpPr>
              <a:stCxn id="117" idx="5"/>
              <a:endCxn id="128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7C67737B-2CFC-87AE-59E3-DC24098A0275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C56EA433-37A4-1068-8F59-74BAE6AC347C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70ACB5C-7C44-AB07-48BF-2904F9D381A7}"/>
                </a:ext>
              </a:extLst>
            </p:cNvPr>
            <p:cNvCxnSpPr>
              <a:stCxn id="115" idx="3"/>
              <a:endCxn id="133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7A63886F-ED10-AA93-1FBE-10725F5CFD64}"/>
                </a:ext>
              </a:extLst>
            </p:cNvPr>
            <p:cNvCxnSpPr>
              <a:stCxn id="115" idx="5"/>
              <a:endCxn id="132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F6F40C42-A2CC-DBFD-8D28-9854EEE22B09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7F18854-5FDD-C50C-08C2-BD9537B2DD89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46C47AD1-BBDF-B368-9E40-BB4BB347EDC1}"/>
                </a:ext>
              </a:extLst>
            </p:cNvPr>
            <p:cNvCxnSpPr>
              <a:stCxn id="118" idx="3"/>
              <a:endCxn id="137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9522F14A-14D4-2D2C-65E2-3D78FB3FF068}"/>
                </a:ext>
              </a:extLst>
            </p:cNvPr>
            <p:cNvCxnSpPr>
              <a:stCxn id="118" idx="5"/>
              <a:endCxn id="136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40" name="Content Placeholder 18">
            <a:extLst>
              <a:ext uri="{FF2B5EF4-FFF2-40B4-BE49-F238E27FC236}">
                <a16:creationId xmlns:a16="http://schemas.microsoft.com/office/drawing/2014/main" id="{86B18CCB-A272-CF29-3ECF-09B165B35EE7}"/>
              </a:ext>
            </a:extLst>
          </p:cNvPr>
          <p:cNvSpPr txBox="1">
            <a:spLocks/>
          </p:cNvSpPr>
          <p:nvPr/>
        </p:nvSpPr>
        <p:spPr>
          <a:xfrm>
            <a:off x="457201" y="2133600"/>
            <a:ext cx="2554138" cy="32660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O( log n ) performance assumes the tree will be balanced, so every comparison eliminates half the remaining tree.</a:t>
            </a:r>
          </a:p>
          <a:p>
            <a:endParaRPr lang="en-US" sz="1900" dirty="0"/>
          </a:p>
          <a:p>
            <a:r>
              <a:rPr lang="en-US" sz="1900" dirty="0"/>
              <a:t>We also hope the most frequently accessed nodes will be at the top.</a:t>
            </a:r>
          </a:p>
        </p:txBody>
      </p:sp>
    </p:spTree>
    <p:extLst>
      <p:ext uri="{BB962C8B-B14F-4D97-AF65-F5344CB8AC3E}">
        <p14:creationId xmlns:p14="http://schemas.microsoft.com/office/powerpoint/2010/main" val="18311872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insertion order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02A8A7EF-AD09-9782-DAD2-141B57FB59F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331672"/>
            <a:ext cx="7739974" cy="6847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But we could be unlucky.</a:t>
            </a:r>
          </a:p>
        </p:txBody>
      </p:sp>
      <p:sp>
        <p:nvSpPr>
          <p:cNvPr id="140" name="Content Placeholder 18">
            <a:extLst>
              <a:ext uri="{FF2B5EF4-FFF2-40B4-BE49-F238E27FC236}">
                <a16:creationId xmlns:a16="http://schemas.microsoft.com/office/drawing/2014/main" id="{86B18CCB-A272-CF29-3ECF-09B165B35EE7}"/>
              </a:ext>
            </a:extLst>
          </p:cNvPr>
          <p:cNvSpPr txBox="1">
            <a:spLocks/>
          </p:cNvSpPr>
          <p:nvPr/>
        </p:nvSpPr>
        <p:spPr>
          <a:xfrm>
            <a:off x="457200" y="2459190"/>
            <a:ext cx="2684287" cy="3255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If the insertion order was 3, 4, 5, 6, 7, 8, 9, we would get this, called a stick.</a:t>
            </a:r>
          </a:p>
          <a:p>
            <a:endParaRPr lang="en-US" dirty="0"/>
          </a:p>
          <a:p>
            <a:r>
              <a:rPr lang="en-US" dirty="0"/>
              <a:t>Perf drops to O( n ), not O( log n ).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F0F6E18-32C8-960E-7CDE-643F1E8632BE}"/>
              </a:ext>
            </a:extLst>
          </p:cNvPr>
          <p:cNvGrpSpPr>
            <a:grpSpLocks noChangeAspect="1"/>
          </p:cNvGrpSpPr>
          <p:nvPr/>
        </p:nvGrpSpPr>
        <p:grpSpPr>
          <a:xfrm>
            <a:off x="3323244" y="2459190"/>
            <a:ext cx="4034800" cy="2987165"/>
            <a:chOff x="556654" y="864988"/>
            <a:chExt cx="6119444" cy="453053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AEB5F4F-E66D-20D8-421F-E7792D4D82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8147" y="257418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F68C2D7-37D3-DC56-9410-DA8BF29178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52597" y="1968694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37C8AF6-E45D-1C62-60FF-28C561E40D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96564" y="3746000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2F66DEE-3DBD-FFA8-6D4A-12C38EBD56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1864" y="864988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DAA58E9-73CE-83E1-BEE9-C8574BA35A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0005" y="31484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8E498F9-E137-5E3A-C5B8-4291356731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6654" y="1733151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615F899-8731-FED5-E28A-2D086A180E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79585" y="150003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1DB6FC2-3007-C43B-4D3D-56C1EE415A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61472" y="436491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C81DBFE-A604-5736-3966-7E2CFD660B26}"/>
                </a:ext>
              </a:extLst>
            </p:cNvPr>
            <p:cNvCxnSpPr>
              <a:cxnSpLocks noChangeAspect="1"/>
              <a:stCxn id="36" idx="3"/>
              <a:endCxn id="52" idx="7"/>
            </p:cNvCxnSpPr>
            <p:nvPr/>
          </p:nvCxnSpPr>
          <p:spPr>
            <a:xfrm flipH="1">
              <a:off x="3108542" y="3054134"/>
              <a:ext cx="341950" cy="31341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E713789-1FF5-3351-A588-C36884A8EC10}"/>
                </a:ext>
              </a:extLst>
            </p:cNvPr>
            <p:cNvCxnSpPr>
              <a:cxnSpLocks noChangeAspect="1"/>
              <a:stCxn id="36" idx="5"/>
              <a:endCxn id="40" idx="1"/>
            </p:cNvCxnSpPr>
            <p:nvPr/>
          </p:nvCxnSpPr>
          <p:spPr>
            <a:xfrm>
              <a:off x="3848092" y="3054134"/>
              <a:ext cx="294258" cy="17665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3BBFAD82-02E3-F62A-EAD0-702A263478F1}"/>
                </a:ext>
              </a:extLst>
            </p:cNvPr>
            <p:cNvCxnSpPr>
              <a:cxnSpLocks noChangeAspect="1"/>
              <a:stCxn id="37" idx="3"/>
              <a:endCxn id="53" idx="7"/>
            </p:cNvCxnSpPr>
            <p:nvPr/>
          </p:nvCxnSpPr>
          <p:spPr>
            <a:xfrm flipH="1">
              <a:off x="2341875" y="2448639"/>
              <a:ext cx="393067" cy="354301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678E0E7-27BD-E2A2-8335-349C6EC5A587}"/>
                </a:ext>
              </a:extLst>
            </p:cNvPr>
            <p:cNvCxnSpPr>
              <a:cxnSpLocks noChangeAspect="1"/>
              <a:stCxn id="37" idx="5"/>
              <a:endCxn id="36" idx="1"/>
            </p:cNvCxnSpPr>
            <p:nvPr/>
          </p:nvCxnSpPr>
          <p:spPr>
            <a:xfrm>
              <a:off x="3132542" y="2448639"/>
              <a:ext cx="317950" cy="2078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4EF51EE-4AD2-6D36-E5AD-3E131438AE29}"/>
                </a:ext>
              </a:extLst>
            </p:cNvPr>
            <p:cNvCxnSpPr>
              <a:cxnSpLocks noChangeAspect="1"/>
              <a:stCxn id="38" idx="3"/>
              <a:endCxn id="57" idx="7"/>
            </p:cNvCxnSpPr>
            <p:nvPr/>
          </p:nvCxnSpPr>
          <p:spPr>
            <a:xfrm flipH="1">
              <a:off x="4663227" y="4225945"/>
              <a:ext cx="215682" cy="19087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6E15C48-F325-07DF-C278-B9470577722D}"/>
                </a:ext>
              </a:extLst>
            </p:cNvPr>
            <p:cNvCxnSpPr>
              <a:cxnSpLocks noChangeAspect="1"/>
              <a:stCxn id="38" idx="5"/>
              <a:endCxn id="43" idx="1"/>
            </p:cNvCxnSpPr>
            <p:nvPr/>
          </p:nvCxnSpPr>
          <p:spPr>
            <a:xfrm>
              <a:off x="5276509" y="4225945"/>
              <a:ext cx="367308" cy="221311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B9C6A12-D988-7656-3E0D-870B3905AB6C}"/>
                </a:ext>
              </a:extLst>
            </p:cNvPr>
            <p:cNvCxnSpPr>
              <a:cxnSpLocks noChangeAspect="1"/>
              <a:stCxn id="39" idx="3"/>
              <a:endCxn id="41" idx="0"/>
            </p:cNvCxnSpPr>
            <p:nvPr/>
          </p:nvCxnSpPr>
          <p:spPr>
            <a:xfrm flipH="1">
              <a:off x="733888" y="1344933"/>
              <a:ext cx="400321" cy="38821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729546A-ED20-1B8B-1D03-D27C85FF2B1C}"/>
                </a:ext>
              </a:extLst>
            </p:cNvPr>
            <p:cNvCxnSpPr>
              <a:cxnSpLocks noChangeAspect="1"/>
              <a:stCxn id="39" idx="5"/>
              <a:endCxn id="42" idx="1"/>
            </p:cNvCxnSpPr>
            <p:nvPr/>
          </p:nvCxnSpPr>
          <p:spPr>
            <a:xfrm>
              <a:off x="1531809" y="1344933"/>
              <a:ext cx="330121" cy="237444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21C1C4F-57FB-502D-3242-2B5B122884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05985" y="331563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48157E8-9104-DC5A-F292-79B58460AC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39318" y="275103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93E2C4A-5F38-287A-BDB8-20C5B73E7A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2513" y="23603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B66081D-8C61-47BB-97C1-9991A4E39CCA}"/>
                </a:ext>
              </a:extLst>
            </p:cNvPr>
            <p:cNvCxnSpPr>
              <a:cxnSpLocks noChangeAspect="1"/>
              <a:stCxn id="42" idx="3"/>
              <a:endCxn id="54" idx="0"/>
            </p:cNvCxnSpPr>
            <p:nvPr/>
          </p:nvCxnSpPr>
          <p:spPr>
            <a:xfrm flipH="1">
              <a:off x="1439747" y="1979977"/>
              <a:ext cx="422183" cy="38041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0B4F1DEE-DB35-C2F6-6440-3DA498281EAB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293194" y="1909755"/>
              <a:ext cx="393067" cy="269862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7AC00BB-632F-0266-29BB-3BEEF87A38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60670" y="4364911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7BBDBD9D-9668-F1D5-578D-9F7FABB373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05538" y="3849912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493CCA82-7CF3-EF8D-DBDD-37213C2F5559}"/>
                </a:ext>
              </a:extLst>
            </p:cNvPr>
            <p:cNvCxnSpPr>
              <a:cxnSpLocks noChangeAspect="1"/>
              <a:stCxn id="40" idx="3"/>
              <a:endCxn id="58" idx="0"/>
            </p:cNvCxnSpPr>
            <p:nvPr/>
          </p:nvCxnSpPr>
          <p:spPr>
            <a:xfrm flipH="1">
              <a:off x="3882772" y="3628392"/>
              <a:ext cx="259578" cy="22152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41F17F13-5C9A-641D-D934-D5AD1BA22EAF}"/>
                </a:ext>
              </a:extLst>
            </p:cNvPr>
            <p:cNvCxnSpPr>
              <a:cxnSpLocks noChangeAspect="1"/>
              <a:stCxn id="40" idx="5"/>
              <a:endCxn id="38" idx="1"/>
            </p:cNvCxnSpPr>
            <p:nvPr/>
          </p:nvCxnSpPr>
          <p:spPr>
            <a:xfrm>
              <a:off x="4539950" y="3628392"/>
              <a:ext cx="338959" cy="1999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FD7837D-8BAD-F66B-8F42-E4BA6765C9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21631" y="5041052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062C4415-ECC6-80CC-DE67-166380E2E6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4052" y="504105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185B89F-9428-64BA-1B89-536EDA5DCC15}"/>
                </a:ext>
              </a:extLst>
            </p:cNvPr>
            <p:cNvCxnSpPr>
              <a:cxnSpLocks noChangeAspect="1"/>
              <a:stCxn id="43" idx="3"/>
              <a:endCxn id="62" idx="0"/>
            </p:cNvCxnSpPr>
            <p:nvPr/>
          </p:nvCxnSpPr>
          <p:spPr>
            <a:xfrm flipH="1">
              <a:off x="5411286" y="4844856"/>
              <a:ext cx="232531" cy="196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C1EA017C-096C-5849-0E28-F182368B05EA}"/>
                </a:ext>
              </a:extLst>
            </p:cNvPr>
            <p:cNvCxnSpPr>
              <a:cxnSpLocks noChangeAspect="1"/>
              <a:stCxn id="43" idx="5"/>
              <a:endCxn id="61" idx="1"/>
            </p:cNvCxnSpPr>
            <p:nvPr/>
          </p:nvCxnSpPr>
          <p:spPr>
            <a:xfrm>
              <a:off x="6041417" y="4844856"/>
              <a:ext cx="332124" cy="2481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31629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insertion order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A84921A-0AAA-0E82-3968-8ED7737BB53B}"/>
              </a:ext>
            </a:extLst>
          </p:cNvPr>
          <p:cNvGrpSpPr>
            <a:grpSpLocks noChangeAspect="1"/>
          </p:cNvGrpSpPr>
          <p:nvPr/>
        </p:nvGrpSpPr>
        <p:grpSpPr>
          <a:xfrm>
            <a:off x="5609940" y="1665879"/>
            <a:ext cx="2867138" cy="1582619"/>
            <a:chOff x="2649613" y="3548172"/>
            <a:chExt cx="4873930" cy="269034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2729881-4293-5FB9-73EB-AB89225E0285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6F0D0D2C-0F3F-334A-3767-FE3B3CD0BA17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CEBFC747-5280-D2EA-279D-68E3618D2317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4A5BB7E-AA93-777B-D0FC-2634E91CB4EB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F8DAF951-246B-283F-7C2E-03DA6BF2116D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7363EB7A-88C3-CA13-0153-8408FE476446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1D489841-C72C-970A-5ACC-1278E6DC2E5F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48A950BA-EE84-D6D7-03A7-487A2E3A53EC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01E0A369-25C2-17C2-77FB-0D42315F50B8}"/>
                </a:ext>
              </a:extLst>
            </p:cNvPr>
            <p:cNvCxnSpPr>
              <a:stCxn id="111" idx="3"/>
              <a:endCxn id="112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6F6E7E55-C7D3-FCC5-E745-19EF9DD70C08}"/>
                </a:ext>
              </a:extLst>
            </p:cNvPr>
            <p:cNvCxnSpPr>
              <a:stCxn id="111" idx="5"/>
              <a:endCxn id="113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AC8A3470-B2BB-AB7A-338D-7E7E44113B2B}"/>
                </a:ext>
              </a:extLst>
            </p:cNvPr>
            <p:cNvCxnSpPr>
              <a:stCxn id="112" idx="3"/>
              <a:endCxn id="114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2837F5A7-52DB-6847-8CA1-A257B4151899}"/>
                </a:ext>
              </a:extLst>
            </p:cNvPr>
            <p:cNvCxnSpPr>
              <a:stCxn id="112" idx="5"/>
              <a:endCxn id="127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5B5906C4-113F-EF13-9699-99B5F0ABE55B}"/>
                </a:ext>
              </a:extLst>
            </p:cNvPr>
            <p:cNvCxnSpPr>
              <a:stCxn id="113" idx="3"/>
              <a:endCxn id="115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92F345BF-689B-E5D1-B105-CCC6975DBD16}"/>
                </a:ext>
              </a:extLst>
            </p:cNvPr>
            <p:cNvCxnSpPr>
              <a:stCxn id="113" idx="5"/>
              <a:endCxn id="118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81817582-30B7-0C14-901F-C74B9CB4B30D}"/>
                </a:ext>
              </a:extLst>
            </p:cNvPr>
            <p:cNvCxnSpPr>
              <a:stCxn id="114" idx="3"/>
              <a:endCxn id="116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D8564752-2EB4-D00A-AD7C-A18A5193D938}"/>
                </a:ext>
              </a:extLst>
            </p:cNvPr>
            <p:cNvCxnSpPr>
              <a:stCxn id="114" idx="5"/>
              <a:endCxn id="117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14A522D5-5220-5BA3-2826-39D7D91945B0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D9FF145A-8A0F-9CFF-6B2A-B81C81207B4D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EFEEADBB-5881-F5B0-D40D-B9FA3195DD87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431E2A7-DCC0-4419-4AE2-1B1E94616136}"/>
                </a:ext>
              </a:extLst>
            </p:cNvPr>
            <p:cNvCxnSpPr>
              <a:stCxn id="117" idx="3"/>
              <a:endCxn id="129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54269465-3B23-0F05-0988-62F1BE4BD88F}"/>
                </a:ext>
              </a:extLst>
            </p:cNvPr>
            <p:cNvCxnSpPr>
              <a:stCxn id="117" idx="5"/>
              <a:endCxn id="128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7C67737B-2CFC-87AE-59E3-DC24098A0275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C56EA433-37A4-1068-8F59-74BAE6AC347C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70ACB5C-7C44-AB07-48BF-2904F9D381A7}"/>
                </a:ext>
              </a:extLst>
            </p:cNvPr>
            <p:cNvCxnSpPr>
              <a:stCxn id="115" idx="3"/>
              <a:endCxn id="133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7A63886F-ED10-AA93-1FBE-10725F5CFD64}"/>
                </a:ext>
              </a:extLst>
            </p:cNvPr>
            <p:cNvCxnSpPr>
              <a:stCxn id="115" idx="5"/>
              <a:endCxn id="132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F6F40C42-A2CC-DBFD-8D28-9854EEE22B09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7F18854-5FDD-C50C-08C2-BD9537B2DD89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46C47AD1-BBDF-B368-9E40-BB4BB347EDC1}"/>
                </a:ext>
              </a:extLst>
            </p:cNvPr>
            <p:cNvCxnSpPr>
              <a:stCxn id="118" idx="3"/>
              <a:endCxn id="137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9522F14A-14D4-2D2C-65E2-3D78FB3FF068}"/>
                </a:ext>
              </a:extLst>
            </p:cNvPr>
            <p:cNvCxnSpPr>
              <a:stCxn id="118" idx="5"/>
              <a:endCxn id="136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40" name="Content Placeholder 18">
            <a:extLst>
              <a:ext uri="{FF2B5EF4-FFF2-40B4-BE49-F238E27FC236}">
                <a16:creationId xmlns:a16="http://schemas.microsoft.com/office/drawing/2014/main" id="{86B18CCB-A272-CF29-3ECF-09B165B35EE7}"/>
              </a:ext>
            </a:extLst>
          </p:cNvPr>
          <p:cNvSpPr txBox="1">
            <a:spLocks/>
          </p:cNvSpPr>
          <p:nvPr/>
        </p:nvSpPr>
        <p:spPr>
          <a:xfrm>
            <a:off x="457424" y="1665879"/>
            <a:ext cx="4808722" cy="4541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If we used a binary tree to build a dictionary of words and counts as we crawl the English web:</a:t>
            </a:r>
          </a:p>
          <a:p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Will it look more like the top or the bottom?</a:t>
            </a:r>
          </a:p>
          <a:p>
            <a:pPr marL="457200" indent="-457200">
              <a:buAutoNum type="arabicPeriod"/>
            </a:pP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Will it do better or worse than log2( n ) comparisons on average?</a:t>
            </a:r>
          </a:p>
          <a:p>
            <a:pPr marL="457200" indent="-457200">
              <a:buAutoNum type="arabicPeriod"/>
            </a:pPr>
            <a:endParaRPr lang="en-US" sz="2000" dirty="0"/>
          </a:p>
          <a:p>
            <a:r>
              <a:rPr lang="en-US" sz="2000" dirty="0"/>
              <a:t>Why or why not?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D848E1-05F8-C7FB-9535-11735988AD77}"/>
              </a:ext>
            </a:extLst>
          </p:cNvPr>
          <p:cNvGrpSpPr>
            <a:grpSpLocks noChangeAspect="1"/>
          </p:cNvGrpSpPr>
          <p:nvPr/>
        </p:nvGrpSpPr>
        <p:grpSpPr>
          <a:xfrm>
            <a:off x="5605603" y="3680080"/>
            <a:ext cx="2786044" cy="2062648"/>
            <a:chOff x="556654" y="864988"/>
            <a:chExt cx="6119444" cy="453053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3C0842B-FC89-7475-0504-E02AB3E548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8147" y="257418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E3AAC01-46F8-3034-63E1-FE589EE591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52597" y="1968694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DDBCDFA-A283-719A-D4F1-B16BF826D9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96564" y="3746000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321783C-EFC2-7276-14E6-A7BF6D780B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1864" y="864988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4CA2BE0-0F88-2020-6C1E-94A42D88D3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0005" y="31484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2824D25-50D3-DC90-89EF-D44CA51929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6654" y="1733151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818C5B0-46D5-BBCD-DA33-2120FD733F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79585" y="150003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1A843FC-0A7C-BFF6-9033-7FFD6ACC2D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61472" y="436491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6CD88F3-1E74-68BD-D702-AD8E39E18532}"/>
                </a:ext>
              </a:extLst>
            </p:cNvPr>
            <p:cNvCxnSpPr>
              <a:cxnSpLocks noChangeAspect="1"/>
              <a:stCxn id="4" idx="3"/>
              <a:endCxn id="21" idx="7"/>
            </p:cNvCxnSpPr>
            <p:nvPr/>
          </p:nvCxnSpPr>
          <p:spPr>
            <a:xfrm flipH="1">
              <a:off x="3108542" y="3054134"/>
              <a:ext cx="341950" cy="31341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C57BCE6-4ED1-EC9B-57A4-2104BEE1CE51}"/>
                </a:ext>
              </a:extLst>
            </p:cNvPr>
            <p:cNvCxnSpPr>
              <a:cxnSpLocks noChangeAspect="1"/>
              <a:stCxn id="4" idx="5"/>
              <a:endCxn id="9" idx="1"/>
            </p:cNvCxnSpPr>
            <p:nvPr/>
          </p:nvCxnSpPr>
          <p:spPr>
            <a:xfrm>
              <a:off x="3848092" y="3054134"/>
              <a:ext cx="294258" cy="17665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EF90260-F4E7-9705-D13C-512CB6FF2B9F}"/>
                </a:ext>
              </a:extLst>
            </p:cNvPr>
            <p:cNvCxnSpPr>
              <a:cxnSpLocks noChangeAspect="1"/>
              <a:stCxn id="5" idx="3"/>
              <a:endCxn id="22" idx="7"/>
            </p:cNvCxnSpPr>
            <p:nvPr/>
          </p:nvCxnSpPr>
          <p:spPr>
            <a:xfrm flipH="1">
              <a:off x="2341875" y="2448639"/>
              <a:ext cx="393067" cy="354301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4F3C333-2AFB-2063-D2D7-D3EB643A11EE}"/>
                </a:ext>
              </a:extLst>
            </p:cNvPr>
            <p:cNvCxnSpPr>
              <a:cxnSpLocks noChangeAspect="1"/>
              <a:stCxn id="5" idx="5"/>
              <a:endCxn id="4" idx="1"/>
            </p:cNvCxnSpPr>
            <p:nvPr/>
          </p:nvCxnSpPr>
          <p:spPr>
            <a:xfrm>
              <a:off x="3132542" y="2448639"/>
              <a:ext cx="317950" cy="2078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C626A69-CDDF-ADD7-33A1-7FEF9AFB6EFD}"/>
                </a:ext>
              </a:extLst>
            </p:cNvPr>
            <p:cNvCxnSpPr>
              <a:cxnSpLocks noChangeAspect="1"/>
              <a:stCxn id="7" idx="3"/>
              <a:endCxn id="26" idx="7"/>
            </p:cNvCxnSpPr>
            <p:nvPr/>
          </p:nvCxnSpPr>
          <p:spPr>
            <a:xfrm flipH="1">
              <a:off x="4663227" y="4225945"/>
              <a:ext cx="215682" cy="19087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60E08F9-C3A6-DC89-F614-F76C739F3C0A}"/>
                </a:ext>
              </a:extLst>
            </p:cNvPr>
            <p:cNvCxnSpPr>
              <a:cxnSpLocks noChangeAspect="1"/>
              <a:stCxn id="7" idx="5"/>
              <a:endCxn id="12" idx="1"/>
            </p:cNvCxnSpPr>
            <p:nvPr/>
          </p:nvCxnSpPr>
          <p:spPr>
            <a:xfrm>
              <a:off x="5276509" y="4225945"/>
              <a:ext cx="367308" cy="221311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72BA2DF-BA25-9C70-7D8D-DA339A0CCB26}"/>
                </a:ext>
              </a:extLst>
            </p:cNvPr>
            <p:cNvCxnSpPr>
              <a:cxnSpLocks noChangeAspect="1"/>
              <a:stCxn id="8" idx="3"/>
              <a:endCxn id="10" idx="0"/>
            </p:cNvCxnSpPr>
            <p:nvPr/>
          </p:nvCxnSpPr>
          <p:spPr>
            <a:xfrm flipH="1">
              <a:off x="733888" y="1344933"/>
              <a:ext cx="400321" cy="38821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E078E83-3ECC-DB3A-55D1-42EB4E29F60E}"/>
                </a:ext>
              </a:extLst>
            </p:cNvPr>
            <p:cNvCxnSpPr>
              <a:cxnSpLocks noChangeAspect="1"/>
              <a:stCxn id="8" idx="5"/>
              <a:endCxn id="11" idx="1"/>
            </p:cNvCxnSpPr>
            <p:nvPr/>
          </p:nvCxnSpPr>
          <p:spPr>
            <a:xfrm>
              <a:off x="1531809" y="1344933"/>
              <a:ext cx="330121" cy="237444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7346EE0-6973-C38D-B029-D656C796BB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05985" y="331563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C5E3877-B95B-D330-C0C7-969A3D0D79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39318" y="275103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B660928-D361-551C-2FD6-888A781213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2513" y="23603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DEC4480-8635-725C-B053-E760F898BD1F}"/>
                </a:ext>
              </a:extLst>
            </p:cNvPr>
            <p:cNvCxnSpPr>
              <a:cxnSpLocks noChangeAspect="1"/>
              <a:stCxn id="11" idx="3"/>
              <a:endCxn id="23" idx="0"/>
            </p:cNvCxnSpPr>
            <p:nvPr/>
          </p:nvCxnSpPr>
          <p:spPr>
            <a:xfrm flipH="1">
              <a:off x="1439747" y="1979977"/>
              <a:ext cx="422183" cy="38041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74333C2-8CB6-B423-93F8-0CF846B481A3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293194" y="1909755"/>
              <a:ext cx="393067" cy="269862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847FF39-D51D-0125-7139-0F8BD61574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60670" y="4364911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BBA2BA0-7EED-24EB-9EF0-50EEB06B16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05538" y="3849912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95FFE28-3A67-D1C0-E7F2-C4BB8D06E592}"/>
                </a:ext>
              </a:extLst>
            </p:cNvPr>
            <p:cNvCxnSpPr>
              <a:cxnSpLocks noChangeAspect="1"/>
              <a:stCxn id="9" idx="3"/>
              <a:endCxn id="27" idx="0"/>
            </p:cNvCxnSpPr>
            <p:nvPr/>
          </p:nvCxnSpPr>
          <p:spPr>
            <a:xfrm flipH="1">
              <a:off x="3882772" y="3628392"/>
              <a:ext cx="259578" cy="22152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018D449-95AB-C87C-2321-5F5A1548A700}"/>
                </a:ext>
              </a:extLst>
            </p:cNvPr>
            <p:cNvCxnSpPr>
              <a:cxnSpLocks noChangeAspect="1"/>
              <a:stCxn id="9" idx="5"/>
              <a:endCxn id="7" idx="1"/>
            </p:cNvCxnSpPr>
            <p:nvPr/>
          </p:nvCxnSpPr>
          <p:spPr>
            <a:xfrm>
              <a:off x="4539950" y="3628392"/>
              <a:ext cx="338959" cy="1999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CFE8A2E-9C59-6BE6-D3E3-485C8CD4C6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21631" y="5041052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A3DADC1-DF2E-F757-C92B-9B159FD86A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4052" y="504105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1D800A2-430D-1577-18A0-22739D9C8F63}"/>
                </a:ext>
              </a:extLst>
            </p:cNvPr>
            <p:cNvCxnSpPr>
              <a:cxnSpLocks noChangeAspect="1"/>
              <a:stCxn id="12" idx="3"/>
              <a:endCxn id="31" idx="0"/>
            </p:cNvCxnSpPr>
            <p:nvPr/>
          </p:nvCxnSpPr>
          <p:spPr>
            <a:xfrm flipH="1">
              <a:off x="5411286" y="4844856"/>
              <a:ext cx="232531" cy="196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62F314E-7B31-4F80-FEBF-385FE9DFC648}"/>
                </a:ext>
              </a:extLst>
            </p:cNvPr>
            <p:cNvCxnSpPr>
              <a:cxnSpLocks noChangeAspect="1"/>
              <a:stCxn id="12" idx="5"/>
              <a:endCxn id="30" idx="1"/>
            </p:cNvCxnSpPr>
            <p:nvPr/>
          </p:nvCxnSpPr>
          <p:spPr>
            <a:xfrm>
              <a:off x="6041417" y="4844856"/>
              <a:ext cx="332124" cy="2481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00317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traversing a tree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A84921A-0AAA-0E82-3968-8ED7737BB53B}"/>
              </a:ext>
            </a:extLst>
          </p:cNvPr>
          <p:cNvGrpSpPr>
            <a:grpSpLocks noChangeAspect="1"/>
          </p:cNvGrpSpPr>
          <p:nvPr/>
        </p:nvGrpSpPr>
        <p:grpSpPr>
          <a:xfrm>
            <a:off x="3323244" y="2457991"/>
            <a:ext cx="4873930" cy="2690340"/>
            <a:chOff x="2649613" y="3548172"/>
            <a:chExt cx="4873930" cy="269034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2729881-4293-5FB9-73EB-AB89225E0285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6F0D0D2C-0F3F-334A-3767-FE3B3CD0BA17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CEBFC747-5280-D2EA-279D-68E3618D2317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4A5BB7E-AA93-777B-D0FC-2634E91CB4EB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F8DAF951-246B-283F-7C2E-03DA6BF2116D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7363EB7A-88C3-CA13-0153-8408FE476446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1D489841-C72C-970A-5ACC-1278E6DC2E5F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48A950BA-EE84-D6D7-03A7-487A2E3A53EC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01E0A369-25C2-17C2-77FB-0D42315F50B8}"/>
                </a:ext>
              </a:extLst>
            </p:cNvPr>
            <p:cNvCxnSpPr>
              <a:stCxn id="111" idx="3"/>
              <a:endCxn id="112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6F6E7E55-C7D3-FCC5-E745-19EF9DD70C08}"/>
                </a:ext>
              </a:extLst>
            </p:cNvPr>
            <p:cNvCxnSpPr>
              <a:stCxn id="111" idx="5"/>
              <a:endCxn id="113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AC8A3470-B2BB-AB7A-338D-7E7E44113B2B}"/>
                </a:ext>
              </a:extLst>
            </p:cNvPr>
            <p:cNvCxnSpPr>
              <a:stCxn id="112" idx="3"/>
              <a:endCxn id="114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2837F5A7-52DB-6847-8CA1-A257B4151899}"/>
                </a:ext>
              </a:extLst>
            </p:cNvPr>
            <p:cNvCxnSpPr>
              <a:stCxn id="112" idx="5"/>
              <a:endCxn id="127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5B5906C4-113F-EF13-9699-99B5F0ABE55B}"/>
                </a:ext>
              </a:extLst>
            </p:cNvPr>
            <p:cNvCxnSpPr>
              <a:stCxn id="113" idx="3"/>
              <a:endCxn id="115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92F345BF-689B-E5D1-B105-CCC6975DBD16}"/>
                </a:ext>
              </a:extLst>
            </p:cNvPr>
            <p:cNvCxnSpPr>
              <a:stCxn id="113" idx="5"/>
              <a:endCxn id="118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81817582-30B7-0C14-901F-C74B9CB4B30D}"/>
                </a:ext>
              </a:extLst>
            </p:cNvPr>
            <p:cNvCxnSpPr>
              <a:stCxn id="114" idx="3"/>
              <a:endCxn id="116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D8564752-2EB4-D00A-AD7C-A18A5193D938}"/>
                </a:ext>
              </a:extLst>
            </p:cNvPr>
            <p:cNvCxnSpPr>
              <a:stCxn id="114" idx="5"/>
              <a:endCxn id="117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14A522D5-5220-5BA3-2826-39D7D91945B0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D9FF145A-8A0F-9CFF-6B2A-B81C81207B4D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EFEEADBB-5881-F5B0-D40D-B9FA3195DD87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431E2A7-DCC0-4419-4AE2-1B1E94616136}"/>
                </a:ext>
              </a:extLst>
            </p:cNvPr>
            <p:cNvCxnSpPr>
              <a:stCxn id="117" idx="3"/>
              <a:endCxn id="129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54269465-3B23-0F05-0988-62F1BE4BD88F}"/>
                </a:ext>
              </a:extLst>
            </p:cNvPr>
            <p:cNvCxnSpPr>
              <a:stCxn id="117" idx="5"/>
              <a:endCxn id="128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7C67737B-2CFC-87AE-59E3-DC24098A0275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C56EA433-37A4-1068-8F59-74BAE6AC347C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70ACB5C-7C44-AB07-48BF-2904F9D381A7}"/>
                </a:ext>
              </a:extLst>
            </p:cNvPr>
            <p:cNvCxnSpPr>
              <a:stCxn id="115" idx="3"/>
              <a:endCxn id="133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7A63886F-ED10-AA93-1FBE-10725F5CFD64}"/>
                </a:ext>
              </a:extLst>
            </p:cNvPr>
            <p:cNvCxnSpPr>
              <a:stCxn id="115" idx="5"/>
              <a:endCxn id="132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F6F40C42-A2CC-DBFD-8D28-9854EEE22B09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7F18854-5FDD-C50C-08C2-BD9537B2DD89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46C47AD1-BBDF-B368-9E40-BB4BB347EDC1}"/>
                </a:ext>
              </a:extLst>
            </p:cNvPr>
            <p:cNvCxnSpPr>
              <a:stCxn id="118" idx="3"/>
              <a:endCxn id="137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9522F14A-14D4-2D2C-65E2-3D78FB3FF068}"/>
                </a:ext>
              </a:extLst>
            </p:cNvPr>
            <p:cNvCxnSpPr>
              <a:stCxn id="118" idx="5"/>
              <a:endCxn id="136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40" name="Content Placeholder 18">
            <a:extLst>
              <a:ext uri="{FF2B5EF4-FFF2-40B4-BE49-F238E27FC236}">
                <a16:creationId xmlns:a16="http://schemas.microsoft.com/office/drawing/2014/main" id="{86B18CCB-A272-CF29-3ECF-09B165B35EE7}"/>
              </a:ext>
            </a:extLst>
          </p:cNvPr>
          <p:cNvSpPr txBox="1">
            <a:spLocks/>
          </p:cNvSpPr>
          <p:nvPr/>
        </p:nvSpPr>
        <p:spPr>
          <a:xfrm>
            <a:off x="457200" y="2457992"/>
            <a:ext cx="2554139" cy="2941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Conventionally, we always traverse left before right.</a:t>
            </a:r>
          </a:p>
          <a:p>
            <a:endParaRPr lang="en-US" sz="2000" dirty="0"/>
          </a:p>
          <a:p>
            <a:r>
              <a:rPr lang="en-US" sz="2000" dirty="0"/>
              <a:t>But we can choose when to visit the root.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02D4E05C-35C3-EC1F-ED4E-5A361288C88E}"/>
              </a:ext>
            </a:extLst>
          </p:cNvPr>
          <p:cNvSpPr txBox="1">
            <a:spLocks/>
          </p:cNvSpPr>
          <p:nvPr/>
        </p:nvSpPr>
        <p:spPr>
          <a:xfrm>
            <a:off x="447830" y="1413956"/>
            <a:ext cx="7739974" cy="684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Traversing a tree, visiting all the nodes, we need to visit the root and everything in the left and right subtrees.</a:t>
            </a:r>
          </a:p>
        </p:txBody>
      </p:sp>
    </p:spTree>
    <p:extLst>
      <p:ext uri="{BB962C8B-B14F-4D97-AF65-F5344CB8AC3E}">
        <p14:creationId xmlns:p14="http://schemas.microsoft.com/office/powerpoint/2010/main" val="13019035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Box 117">
            <a:extLst>
              <a:ext uri="{FF2B5EF4-FFF2-40B4-BE49-F238E27FC236}">
                <a16:creationId xmlns:a16="http://schemas.microsoft.com/office/drawing/2014/main" id="{20915EB2-076D-C66E-B870-EAB2464A9A1C}"/>
              </a:ext>
            </a:extLst>
          </p:cNvPr>
          <p:cNvSpPr txBox="1"/>
          <p:nvPr/>
        </p:nvSpPr>
        <p:spPr>
          <a:xfrm>
            <a:off x="7373917" y="1937866"/>
            <a:ext cx="7589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Prints</a:t>
            </a:r>
          </a:p>
          <a:p>
            <a:endParaRPr lang="en-US" dirty="0"/>
          </a:p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  <a:p>
            <a:r>
              <a:rPr lang="en-US" dirty="0"/>
              <a:t>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C215C8-6875-4CFE-A787-AACC0758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inorder</a:t>
            </a:r>
            <a:r>
              <a:rPr lang="en-US" dirty="0"/>
              <a:t> traversal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A0624-3083-49FD-8887-26DDB06B7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4940D09-E784-0CB5-7F57-17E3EDDACECB}"/>
              </a:ext>
            </a:extLst>
          </p:cNvPr>
          <p:cNvSpPr/>
          <p:nvPr/>
        </p:nvSpPr>
        <p:spPr>
          <a:xfrm>
            <a:off x="451507" y="2168703"/>
            <a:ext cx="32885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void </a:t>
            </a:r>
            <a:r>
              <a:rPr lang="en-US" sz="1400" dirty="0" err="1">
                <a:latin typeface="Consolas" panose="020B0609020204030204" pitchFamily="49" charset="0"/>
              </a:rPr>
              <a:t>inorder</a:t>
            </a:r>
            <a:r>
              <a:rPr lang="en-US" sz="1400" dirty="0">
                <a:latin typeface="Consolas" panose="020B0609020204030204" pitchFamily="49" charset="0"/>
              </a:rPr>
              <a:t>( node *n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if ( 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inorder</a:t>
            </a:r>
            <a:r>
              <a:rPr lang="en-US" sz="1400" dirty="0">
                <a:latin typeface="Consolas" panose="020B0609020204030204" pitchFamily="49" charset="0"/>
              </a:rPr>
              <a:t>( n-&gt;left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cout</a:t>
            </a:r>
            <a:r>
              <a:rPr lang="en-US" sz="1400" dirty="0">
                <a:latin typeface="Consolas" panose="020B0609020204030204" pitchFamily="49" charset="0"/>
              </a:rPr>
              <a:t> &lt;&lt; n-&gt;datum &lt;&lt; </a:t>
            </a:r>
            <a:r>
              <a:rPr lang="en-US" sz="1400" dirty="0" err="1">
                <a:latin typeface="Consolas" panose="020B0609020204030204" pitchFamily="49" charset="0"/>
              </a:rPr>
              <a:t>endl</a:t>
            </a:r>
            <a:r>
              <a:rPr 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inorder</a:t>
            </a:r>
            <a:r>
              <a:rPr lang="en-US" sz="1400" dirty="0">
                <a:latin typeface="Consolas" panose="020B0609020204030204" pitchFamily="49" charset="0"/>
              </a:rPr>
              <a:t>( n-&gt;right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  <p:sp>
        <p:nvSpPr>
          <p:cNvPr id="64" name="Content Placeholder 18">
            <a:extLst>
              <a:ext uri="{FF2B5EF4-FFF2-40B4-BE49-F238E27FC236}">
                <a16:creationId xmlns:a16="http://schemas.microsoft.com/office/drawing/2014/main" id="{EAE78BFF-4B9B-8AA5-8940-5633F7EFFB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1507" y="1409447"/>
            <a:ext cx="7739974" cy="4715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Print the left subtree, then the root, then the right.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7A46F99-CF8E-6697-DB61-3D35DF2B8500}"/>
              </a:ext>
            </a:extLst>
          </p:cNvPr>
          <p:cNvGrpSpPr/>
          <p:nvPr/>
        </p:nvGrpSpPr>
        <p:grpSpPr>
          <a:xfrm>
            <a:off x="3949309" y="2294070"/>
            <a:ext cx="2732327" cy="1504448"/>
            <a:chOff x="2649613" y="3548172"/>
            <a:chExt cx="4873930" cy="2690340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A837CBD5-BA1F-F80E-4ABB-B0ABC45667E5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B51C951B-EEB0-D84D-9B2E-FC90E9639C4E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D6038974-D877-6E25-9B80-3B9888AB8D07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E78E6927-B525-FB3B-2859-41A4F69E0C4F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F5A911D1-958C-E127-4017-1B1E55473734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6F8BE7FA-3301-4430-831E-5B393BD32335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3262086-554E-2727-8F52-57902AF76E22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BEDBD78-F0DF-B0D7-A272-B21D52D3944E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B2C9EE35-E4EF-CEC7-D0A6-133693D0CA26}"/>
                </a:ext>
              </a:extLst>
            </p:cNvPr>
            <p:cNvCxnSpPr>
              <a:cxnSpLocks/>
              <a:stCxn id="89" idx="3"/>
              <a:endCxn id="90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rgbClr val="376092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14FCB9A-7921-50C4-CD62-C71AF7B60BA5}"/>
                </a:ext>
              </a:extLst>
            </p:cNvPr>
            <p:cNvCxnSpPr>
              <a:stCxn id="89" idx="5"/>
              <a:endCxn id="91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C3833917-3856-1965-5714-29724F2FCD1C}"/>
                </a:ext>
              </a:extLst>
            </p:cNvPr>
            <p:cNvCxnSpPr>
              <a:stCxn id="90" idx="3"/>
              <a:endCxn id="92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rgbClr val="376092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984FAB39-CD22-7C4D-C48B-C40CA8EADBB4}"/>
                </a:ext>
              </a:extLst>
            </p:cNvPr>
            <p:cNvCxnSpPr>
              <a:stCxn id="90" idx="5"/>
              <a:endCxn id="105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2A5A72DA-64CA-C643-7E4D-37B9621B1478}"/>
                </a:ext>
              </a:extLst>
            </p:cNvPr>
            <p:cNvCxnSpPr>
              <a:stCxn id="91" idx="3"/>
              <a:endCxn id="93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F45825CE-4412-3B60-F1C4-5F2F6A08C6D2}"/>
                </a:ext>
              </a:extLst>
            </p:cNvPr>
            <p:cNvCxnSpPr>
              <a:stCxn id="91" idx="5"/>
              <a:endCxn id="96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D349F44B-C6E0-1660-03AA-EE06D55DEDD2}"/>
                </a:ext>
              </a:extLst>
            </p:cNvPr>
            <p:cNvCxnSpPr>
              <a:stCxn id="92" idx="3"/>
              <a:endCxn id="94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rgbClr val="376092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5ED1168E-23AE-FC92-FE97-66AC4D8C16E1}"/>
                </a:ext>
              </a:extLst>
            </p:cNvPr>
            <p:cNvCxnSpPr>
              <a:cxnSpLocks/>
              <a:stCxn id="92" idx="5"/>
              <a:endCxn id="95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rgbClr val="376092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6A70174-B02D-31CB-B52E-B70B5C874230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AE14EAE6-ADFD-E735-553C-11BB3ABBEA0E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669CCF1E-75B7-BC7F-ED0F-31ADDE7A9BCE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65458FA2-E3B3-B837-18EC-4C08313DA60B}"/>
                </a:ext>
              </a:extLst>
            </p:cNvPr>
            <p:cNvCxnSpPr>
              <a:stCxn id="95" idx="3"/>
              <a:endCxn id="107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E939623C-A4A6-A1A5-9E33-B7501B6F2B15}"/>
                </a:ext>
              </a:extLst>
            </p:cNvPr>
            <p:cNvCxnSpPr>
              <a:stCxn id="95" idx="5"/>
              <a:endCxn id="106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6F32D8ED-6654-8C4E-959D-2E1546DB6561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FC62BDBD-81F4-BCDC-82FD-450931564ED4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46AF1319-4A38-B797-2E56-994EF60E736E}"/>
                </a:ext>
              </a:extLst>
            </p:cNvPr>
            <p:cNvCxnSpPr>
              <a:stCxn id="93" idx="3"/>
              <a:endCxn id="111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41467CBC-7239-A006-585F-FB1DF5A7814C}"/>
                </a:ext>
              </a:extLst>
            </p:cNvPr>
            <p:cNvCxnSpPr>
              <a:stCxn id="93" idx="5"/>
              <a:endCxn id="110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9EDD4337-F329-6600-60FC-2288F1039DEB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763302DB-47A1-F44A-B850-3904413C77A6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DE8FCEA5-21D8-98D3-5927-928D5AB555B0}"/>
                </a:ext>
              </a:extLst>
            </p:cNvPr>
            <p:cNvCxnSpPr>
              <a:stCxn id="96" idx="3"/>
              <a:endCxn id="115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24658844-EAA8-FBA2-28E8-146FD8E63681}"/>
                </a:ext>
              </a:extLst>
            </p:cNvPr>
            <p:cNvCxnSpPr>
              <a:stCxn id="96" idx="5"/>
              <a:endCxn id="114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67" name="Oval 66">
            <a:extLst>
              <a:ext uri="{FF2B5EF4-FFF2-40B4-BE49-F238E27FC236}">
                <a16:creationId xmlns:a16="http://schemas.microsoft.com/office/drawing/2014/main" id="{F51577BB-02F1-1798-F980-5DB3D139566F}"/>
              </a:ext>
            </a:extLst>
          </p:cNvPr>
          <p:cNvSpPr/>
          <p:nvPr/>
        </p:nvSpPr>
        <p:spPr>
          <a:xfrm>
            <a:off x="5188639" y="2294753"/>
            <a:ext cx="315220" cy="314434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6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9FD3790-BDCC-6E01-AAF2-BE4CA8ACADF5}"/>
              </a:ext>
            </a:extLst>
          </p:cNvPr>
          <p:cNvSpPr/>
          <p:nvPr/>
        </p:nvSpPr>
        <p:spPr>
          <a:xfrm>
            <a:off x="4559757" y="2607583"/>
            <a:ext cx="315220" cy="314434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5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8D04A85-11CC-A9E2-EF90-F80317118067}"/>
              </a:ext>
            </a:extLst>
          </p:cNvPr>
          <p:cNvSpPr/>
          <p:nvPr/>
        </p:nvSpPr>
        <p:spPr>
          <a:xfrm>
            <a:off x="4216214" y="2918000"/>
            <a:ext cx="315220" cy="314434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3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18ED0C0-7E0F-4E72-BA73-306534AED2B6}"/>
              </a:ext>
            </a:extLst>
          </p:cNvPr>
          <p:cNvSpPr/>
          <p:nvPr/>
        </p:nvSpPr>
        <p:spPr>
          <a:xfrm>
            <a:off x="3949309" y="3345244"/>
            <a:ext cx="198714" cy="198220"/>
          </a:xfrm>
          <a:prstGeom prst="ellipse">
            <a:avLst/>
          </a:prstGeom>
          <a:solidFill>
            <a:srgbClr val="C00000">
              <a:alpha val="50196"/>
            </a:srgb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2000" i="1" dirty="0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C4602EF-3A03-688C-75B3-CC8C6617490F}"/>
              </a:ext>
            </a:extLst>
          </p:cNvPr>
          <p:cNvCxnSpPr/>
          <p:nvPr/>
        </p:nvCxnSpPr>
        <p:spPr>
          <a:xfrm flipH="1">
            <a:off x="3956649" y="3124766"/>
            <a:ext cx="209572" cy="166283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73" name="Oval 72">
            <a:extLst>
              <a:ext uri="{FF2B5EF4-FFF2-40B4-BE49-F238E27FC236}">
                <a16:creationId xmlns:a16="http://schemas.microsoft.com/office/drawing/2014/main" id="{BF5D96E2-B18C-9D5A-CF46-91699957A6B3}"/>
              </a:ext>
            </a:extLst>
          </p:cNvPr>
          <p:cNvSpPr/>
          <p:nvPr/>
        </p:nvSpPr>
        <p:spPr>
          <a:xfrm>
            <a:off x="4213234" y="2916515"/>
            <a:ext cx="315220" cy="314434"/>
          </a:xfrm>
          <a:prstGeom prst="ellipse">
            <a:avLst/>
          </a:prstGeom>
          <a:solidFill>
            <a:srgbClr val="00B05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3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81CD08A-7F10-5286-75E4-491FAE2BBD8A}"/>
              </a:ext>
            </a:extLst>
          </p:cNvPr>
          <p:cNvSpPr/>
          <p:nvPr/>
        </p:nvSpPr>
        <p:spPr>
          <a:xfrm>
            <a:off x="4491464" y="3258953"/>
            <a:ext cx="315220" cy="314434"/>
          </a:xfrm>
          <a:prstGeom prst="ellipse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i="1" dirty="0"/>
              <a:t>4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A527461-D5C7-E4FB-ACE0-FF6B0187587E}"/>
              </a:ext>
            </a:extLst>
          </p:cNvPr>
          <p:cNvSpPr/>
          <p:nvPr/>
        </p:nvSpPr>
        <p:spPr>
          <a:xfrm>
            <a:off x="4344986" y="3589987"/>
            <a:ext cx="198714" cy="198220"/>
          </a:xfrm>
          <a:prstGeom prst="ellipse">
            <a:avLst/>
          </a:prstGeom>
          <a:solidFill>
            <a:srgbClr val="C00000">
              <a:alpha val="50196"/>
            </a:srgb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2000" i="1" dirty="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53D5F2DE-E425-D69F-DADD-1E223259E446}"/>
              </a:ext>
            </a:extLst>
          </p:cNvPr>
          <p:cNvCxnSpPr/>
          <p:nvPr/>
        </p:nvCxnSpPr>
        <p:spPr>
          <a:xfrm flipH="1">
            <a:off x="4260939" y="3443916"/>
            <a:ext cx="209572" cy="166283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01ED9454-CFBA-F40A-C4DE-1B06412A6E6B}"/>
              </a:ext>
            </a:extLst>
          </p:cNvPr>
          <p:cNvSpPr/>
          <p:nvPr/>
        </p:nvSpPr>
        <p:spPr>
          <a:xfrm>
            <a:off x="4494269" y="3259073"/>
            <a:ext cx="315220" cy="314434"/>
          </a:xfrm>
          <a:prstGeom prst="ellipse">
            <a:avLst/>
          </a:prstGeom>
          <a:solidFill>
            <a:srgbClr val="00B05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i="1" dirty="0"/>
              <a:t>4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59292769-11B9-B21B-679E-96AE66284997}"/>
              </a:ext>
            </a:extLst>
          </p:cNvPr>
          <p:cNvCxnSpPr/>
          <p:nvPr/>
        </p:nvCxnSpPr>
        <p:spPr>
          <a:xfrm flipH="1">
            <a:off x="4317817" y="2720631"/>
            <a:ext cx="209572" cy="166283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0B4A4F90-D2FE-01AF-6F4D-2A4C07E5AA66}"/>
              </a:ext>
            </a:extLst>
          </p:cNvPr>
          <p:cNvSpPr/>
          <p:nvPr/>
        </p:nvSpPr>
        <p:spPr>
          <a:xfrm>
            <a:off x="4769421" y="3603194"/>
            <a:ext cx="198714" cy="198220"/>
          </a:xfrm>
          <a:prstGeom prst="ellipse">
            <a:avLst/>
          </a:prstGeom>
          <a:solidFill>
            <a:srgbClr val="C00000">
              <a:alpha val="50196"/>
            </a:srgb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2000" i="1" dirty="0"/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435E32BF-1C33-2C08-6BAF-E06DB052969F}"/>
              </a:ext>
            </a:extLst>
          </p:cNvPr>
          <p:cNvCxnSpPr>
            <a:cxnSpLocks/>
          </p:cNvCxnSpPr>
          <p:nvPr/>
        </p:nvCxnSpPr>
        <p:spPr>
          <a:xfrm>
            <a:off x="4857799" y="3446630"/>
            <a:ext cx="153564" cy="175122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0BFBA0B-12E2-3A1F-16B5-C641483EF710}"/>
              </a:ext>
            </a:extLst>
          </p:cNvPr>
          <p:cNvCxnSpPr>
            <a:cxnSpLocks/>
          </p:cNvCxnSpPr>
          <p:nvPr/>
        </p:nvCxnSpPr>
        <p:spPr>
          <a:xfrm>
            <a:off x="4597826" y="3122394"/>
            <a:ext cx="161390" cy="80073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30F194EE-6EE9-082D-73B0-56FCDA1A313A}"/>
              </a:ext>
            </a:extLst>
          </p:cNvPr>
          <p:cNvSpPr/>
          <p:nvPr/>
        </p:nvSpPr>
        <p:spPr>
          <a:xfrm>
            <a:off x="4552868" y="2618994"/>
            <a:ext cx="315220" cy="314434"/>
          </a:xfrm>
          <a:prstGeom prst="ellipse">
            <a:avLst/>
          </a:prstGeom>
          <a:solidFill>
            <a:srgbClr val="05BC57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5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70500D0B-D649-8235-069E-F55083EC1EC2}"/>
              </a:ext>
            </a:extLst>
          </p:cNvPr>
          <p:cNvCxnSpPr/>
          <p:nvPr/>
        </p:nvCxnSpPr>
        <p:spPr>
          <a:xfrm flipH="1">
            <a:off x="4438608" y="3525594"/>
            <a:ext cx="101355" cy="7081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7DF896F-483F-B7A7-2BC1-E804FE6EA907}"/>
              </a:ext>
            </a:extLst>
          </p:cNvPr>
          <p:cNvCxnSpPr/>
          <p:nvPr/>
        </p:nvCxnSpPr>
        <p:spPr>
          <a:xfrm>
            <a:off x="4765613" y="3518414"/>
            <a:ext cx="101868" cy="7898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871487B4-8EC1-9EDF-AE28-7957AFE89606}"/>
              </a:ext>
            </a:extLst>
          </p:cNvPr>
          <p:cNvCxnSpPr/>
          <p:nvPr/>
        </p:nvCxnSpPr>
        <p:spPr>
          <a:xfrm flipH="1">
            <a:off x="4481250" y="2874749"/>
            <a:ext cx="115406" cy="8287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096C4BA0-6297-5641-232E-53E37C393D4E}"/>
              </a:ext>
            </a:extLst>
          </p:cNvPr>
          <p:cNvCxnSpPr/>
          <p:nvPr/>
        </p:nvCxnSpPr>
        <p:spPr>
          <a:xfrm flipH="1">
            <a:off x="4047173" y="3188072"/>
            <a:ext cx="209572" cy="16628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E75F828-9353-4146-754F-CA3F726BA222}"/>
              </a:ext>
            </a:extLst>
          </p:cNvPr>
          <p:cNvCxnSpPr>
            <a:cxnSpLocks/>
          </p:cNvCxnSpPr>
          <p:nvPr/>
        </p:nvCxnSpPr>
        <p:spPr>
          <a:xfrm>
            <a:off x="4477204" y="3183850"/>
            <a:ext cx="171148" cy="7081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67FDE334-195A-3E52-CB1F-5C29D13E8E8E}"/>
              </a:ext>
            </a:extLst>
          </p:cNvPr>
          <p:cNvCxnSpPr>
            <a:cxnSpLocks/>
          </p:cNvCxnSpPr>
          <p:nvPr/>
        </p:nvCxnSpPr>
        <p:spPr>
          <a:xfrm flipH="1">
            <a:off x="4808237" y="2572284"/>
            <a:ext cx="411970" cy="9209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54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 animBg="1"/>
      <p:bldP spid="70" grpId="0" animBg="1"/>
      <p:bldP spid="71" grpId="0" animBg="1"/>
      <p:bldP spid="73" grpId="0" animBg="1"/>
      <p:bldP spid="74" grpId="0" animBg="1"/>
      <p:bldP spid="75" grpId="0" animBg="1"/>
      <p:bldP spid="77" grpId="0" animBg="1"/>
      <p:bldP spid="79" grpId="0" animBg="1"/>
      <p:bldP spid="8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inorder</a:t>
            </a:r>
            <a:r>
              <a:rPr lang="en-US" dirty="0"/>
              <a:t> traversal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FD9CB9A-0F13-38E7-71F0-81DD7F9233B9}"/>
              </a:ext>
            </a:extLst>
          </p:cNvPr>
          <p:cNvSpPr txBox="1"/>
          <p:nvPr/>
        </p:nvSpPr>
        <p:spPr>
          <a:xfrm>
            <a:off x="7373917" y="1937866"/>
            <a:ext cx="7589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Prints</a:t>
            </a:r>
          </a:p>
          <a:p>
            <a:endParaRPr lang="en-US" dirty="0"/>
          </a:p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  <a:p>
            <a:r>
              <a:rPr lang="en-US" dirty="0"/>
              <a:t>5</a:t>
            </a:r>
          </a:p>
          <a:p>
            <a:r>
              <a:rPr lang="en-US" dirty="0"/>
              <a:t>6</a:t>
            </a:r>
          </a:p>
          <a:p>
            <a:r>
              <a:rPr lang="en-US" dirty="0"/>
              <a:t>7</a:t>
            </a:r>
          </a:p>
          <a:p>
            <a:r>
              <a:rPr lang="en-US" dirty="0"/>
              <a:t>8</a:t>
            </a:r>
          </a:p>
          <a:p>
            <a:r>
              <a:rPr lang="en-US" dirty="0"/>
              <a:t>9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70CB7D7-9E1C-8AB1-DAC9-B1D10AECD24B}"/>
              </a:ext>
            </a:extLst>
          </p:cNvPr>
          <p:cNvGrpSpPr>
            <a:grpSpLocks noChangeAspect="1"/>
          </p:cNvGrpSpPr>
          <p:nvPr/>
        </p:nvGrpSpPr>
        <p:grpSpPr>
          <a:xfrm>
            <a:off x="3949309" y="2294114"/>
            <a:ext cx="2732327" cy="1508206"/>
            <a:chOff x="2649613" y="3548172"/>
            <a:chExt cx="4873930" cy="2690340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BD830A5-FB2B-332E-D2B0-A5E182900FC0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5BC57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2AC0C85-3641-076A-9FBB-8285932C96BE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5BC57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5D13902-50FE-FD35-D662-C3C4E6C4E076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5BC57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4A0976F-3C5A-45D8-68D2-909FCC95A15E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5BC57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318DE822-CC0C-6D35-E926-202775E1F0B6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5BC57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2F62FC4-7ABC-3E27-EC7C-3E17BA253809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rgbClr val="C00000">
                <a:alpha val="50196"/>
              </a:srgb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CFB873B-AEFA-0010-4EA0-C36C044A253C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5BC57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A312F410-1FF4-8E0C-32BA-33FCAA52A552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5BC57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24A52139-5481-EB95-00D9-64038FFF58A7}"/>
                </a:ext>
              </a:extLst>
            </p:cNvPr>
            <p:cNvCxnSpPr>
              <a:stCxn id="76" idx="3"/>
              <a:endCxn id="77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D55C0E6B-D5F7-DFDD-C8A1-AF9A2D7C1764}"/>
                </a:ext>
              </a:extLst>
            </p:cNvPr>
            <p:cNvCxnSpPr>
              <a:stCxn id="76" idx="5"/>
              <a:endCxn id="78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6FF266E7-EA03-2B16-A5D5-F3BD6FF72C73}"/>
                </a:ext>
              </a:extLst>
            </p:cNvPr>
            <p:cNvCxnSpPr>
              <a:stCxn id="77" idx="3"/>
              <a:endCxn id="79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71827098-20B9-B839-1D01-0F3D1FC369BD}"/>
                </a:ext>
              </a:extLst>
            </p:cNvPr>
            <p:cNvCxnSpPr>
              <a:stCxn id="77" idx="5"/>
              <a:endCxn id="92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0615FA57-A8F5-7374-A4CC-977E979BB69E}"/>
                </a:ext>
              </a:extLst>
            </p:cNvPr>
            <p:cNvCxnSpPr>
              <a:stCxn id="78" idx="3"/>
              <a:endCxn id="80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A4F8A5CB-0BF3-E734-6898-83D1F5AFA4EE}"/>
                </a:ext>
              </a:extLst>
            </p:cNvPr>
            <p:cNvCxnSpPr>
              <a:stCxn id="78" idx="5"/>
              <a:endCxn id="83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8821BED8-27A1-C841-C228-4AD72244D664}"/>
                </a:ext>
              </a:extLst>
            </p:cNvPr>
            <p:cNvCxnSpPr>
              <a:stCxn id="79" idx="3"/>
              <a:endCxn id="81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0B114299-F603-887B-8DD2-CB6D574B87BC}"/>
                </a:ext>
              </a:extLst>
            </p:cNvPr>
            <p:cNvCxnSpPr>
              <a:stCxn id="79" idx="5"/>
              <a:endCxn id="82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60436D3-3C83-F272-0481-06D0A41F40A2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rgbClr val="C00000">
                <a:alpha val="50196"/>
              </a:srgb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C32EAAA-D531-7E53-8D33-2F9898B7E428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rgbClr val="C00000">
                <a:alpha val="50196"/>
              </a:srgb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5DB813B-D501-E334-CB0E-24ADA47B2EA7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rgbClr val="C00000">
                <a:alpha val="50196"/>
              </a:srgb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C497DD21-33B7-A1BC-D742-E520C92CEE57}"/>
                </a:ext>
              </a:extLst>
            </p:cNvPr>
            <p:cNvCxnSpPr>
              <a:stCxn id="82" idx="3"/>
              <a:endCxn id="94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3AB5950F-42F4-909B-7A2B-379AFC6E95DD}"/>
                </a:ext>
              </a:extLst>
            </p:cNvPr>
            <p:cNvCxnSpPr>
              <a:stCxn id="82" idx="5"/>
              <a:endCxn id="93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29E1962-5233-AD8E-3B38-25B96B7683A1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rgbClr val="C00000">
                <a:alpha val="50196"/>
              </a:srgb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180B3071-29C2-B77C-8D1F-6A82B082933A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rgbClr val="C00000">
                <a:alpha val="50196"/>
              </a:srgb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A2D96717-E9B9-6BAD-80F8-08339F40D607}"/>
                </a:ext>
              </a:extLst>
            </p:cNvPr>
            <p:cNvCxnSpPr>
              <a:stCxn id="80" idx="3"/>
              <a:endCxn id="98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43246695-64DE-EA8F-0C49-E91614EB31CD}"/>
                </a:ext>
              </a:extLst>
            </p:cNvPr>
            <p:cNvCxnSpPr>
              <a:stCxn id="80" idx="5"/>
              <a:endCxn id="97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8029F7E-5036-1940-7055-39F29F3C6162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rgbClr val="C00000">
                <a:alpha val="50196"/>
              </a:srgb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4B9DB8E2-7B39-51B9-72D8-6ED7B640A67D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rgbClr val="C00000">
                <a:alpha val="50196"/>
              </a:srgb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41A6817E-9CB4-2051-2B19-C31C75906D2C}"/>
                </a:ext>
              </a:extLst>
            </p:cNvPr>
            <p:cNvCxnSpPr>
              <a:stCxn id="83" idx="3"/>
              <a:endCxn id="102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A247424-0D0E-FE6C-71F0-EF44CE1EFC2C}"/>
                </a:ext>
              </a:extLst>
            </p:cNvPr>
            <p:cNvCxnSpPr>
              <a:stCxn id="83" idx="5"/>
              <a:endCxn id="101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9B77201-0755-C285-F835-50263A9CECCF}"/>
              </a:ext>
            </a:extLst>
          </p:cNvPr>
          <p:cNvSpPr/>
          <p:nvPr/>
        </p:nvSpPr>
        <p:spPr>
          <a:xfrm>
            <a:off x="451507" y="2168703"/>
            <a:ext cx="32885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void </a:t>
            </a:r>
            <a:r>
              <a:rPr lang="en-US" sz="1400" dirty="0" err="1">
                <a:latin typeface="Consolas" panose="020B0609020204030204" pitchFamily="49" charset="0"/>
              </a:rPr>
              <a:t>inorder</a:t>
            </a:r>
            <a:r>
              <a:rPr lang="en-US" sz="1400" dirty="0">
                <a:latin typeface="Consolas" panose="020B0609020204030204" pitchFamily="49" charset="0"/>
              </a:rPr>
              <a:t>( node *n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if ( 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inorder</a:t>
            </a:r>
            <a:r>
              <a:rPr lang="en-US" sz="1400" dirty="0">
                <a:latin typeface="Consolas" panose="020B0609020204030204" pitchFamily="49" charset="0"/>
              </a:rPr>
              <a:t>( n-&gt;left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cout</a:t>
            </a:r>
            <a:r>
              <a:rPr lang="en-US" sz="1400" dirty="0">
                <a:latin typeface="Consolas" panose="020B0609020204030204" pitchFamily="49" charset="0"/>
              </a:rPr>
              <a:t> &lt;&lt; n-&gt;datum &lt;&lt; </a:t>
            </a:r>
            <a:r>
              <a:rPr lang="en-US" sz="1400" dirty="0" err="1">
                <a:latin typeface="Consolas" panose="020B0609020204030204" pitchFamily="49" charset="0"/>
              </a:rPr>
              <a:t>endl</a:t>
            </a:r>
            <a:r>
              <a:rPr 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inorder</a:t>
            </a:r>
            <a:r>
              <a:rPr lang="en-US" sz="1400" dirty="0">
                <a:latin typeface="Consolas" panose="020B0609020204030204" pitchFamily="49" charset="0"/>
              </a:rPr>
              <a:t>( n-&gt;right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98CB80E-595E-2AA6-5D9C-DCBEA151E756}"/>
              </a:ext>
            </a:extLst>
          </p:cNvPr>
          <p:cNvSpPr txBox="1"/>
          <p:nvPr/>
        </p:nvSpPr>
        <p:spPr>
          <a:xfrm>
            <a:off x="447830" y="5255816"/>
            <a:ext cx="8137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we keep going, all the nodes are printed in sorted order because anything that’s less is printed before the root and anything that’s greater is printed after.</a:t>
            </a:r>
          </a:p>
        </p:txBody>
      </p:sp>
      <p:sp>
        <p:nvSpPr>
          <p:cNvPr id="36" name="Content Placeholder 18">
            <a:extLst>
              <a:ext uri="{FF2B5EF4-FFF2-40B4-BE49-F238E27FC236}">
                <a16:creationId xmlns:a16="http://schemas.microsoft.com/office/drawing/2014/main" id="{D64E43EB-26DB-C442-C3E0-C0662332937B}"/>
              </a:ext>
            </a:extLst>
          </p:cNvPr>
          <p:cNvSpPr txBox="1">
            <a:spLocks/>
          </p:cNvSpPr>
          <p:nvPr/>
        </p:nvSpPr>
        <p:spPr>
          <a:xfrm>
            <a:off x="447830" y="1409446"/>
            <a:ext cx="7739974" cy="4715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Print the left subtree, then the root, then the right.</a:t>
            </a:r>
          </a:p>
        </p:txBody>
      </p:sp>
    </p:spTree>
    <p:extLst>
      <p:ext uri="{BB962C8B-B14F-4D97-AF65-F5344CB8AC3E}">
        <p14:creationId xmlns:p14="http://schemas.microsoft.com/office/powerpoint/2010/main" val="18846647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inorder</a:t>
            </a:r>
            <a:r>
              <a:rPr lang="en-US" dirty="0"/>
              <a:t> traversal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F86B4B-909B-F69D-0E5C-09D8D173B2DA}"/>
              </a:ext>
            </a:extLst>
          </p:cNvPr>
          <p:cNvSpPr txBox="1"/>
          <p:nvPr/>
        </p:nvSpPr>
        <p:spPr>
          <a:xfrm>
            <a:off x="3613738" y="2037401"/>
            <a:ext cx="18351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Inorder</a:t>
            </a:r>
            <a:r>
              <a:rPr lang="en-US" dirty="0"/>
              <a:t> traversal</a:t>
            </a:r>
          </a:p>
          <a:p>
            <a:endParaRPr lang="en-US" dirty="0"/>
          </a:p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4</a:t>
            </a:r>
          </a:p>
          <a:p>
            <a:pPr algn="ctr"/>
            <a:r>
              <a:rPr lang="en-US" dirty="0"/>
              <a:t>5</a:t>
            </a:r>
          </a:p>
          <a:p>
            <a:pPr algn="ctr"/>
            <a:r>
              <a:rPr lang="en-US" dirty="0"/>
              <a:t>6</a:t>
            </a:r>
          </a:p>
          <a:p>
            <a:pPr algn="ctr"/>
            <a:r>
              <a:rPr lang="en-US" dirty="0"/>
              <a:t>7</a:t>
            </a:r>
          </a:p>
          <a:p>
            <a:pPr algn="ctr"/>
            <a:r>
              <a:rPr lang="en-US" dirty="0"/>
              <a:t>8</a:t>
            </a:r>
          </a:p>
          <a:p>
            <a:pPr algn="ctr"/>
            <a:r>
              <a:rPr lang="en-US" dirty="0"/>
              <a:t>9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188BF2C-87F6-7E30-C37F-B618D9B4EFCC}"/>
              </a:ext>
            </a:extLst>
          </p:cNvPr>
          <p:cNvGrpSpPr>
            <a:grpSpLocks noChangeAspect="1"/>
          </p:cNvGrpSpPr>
          <p:nvPr/>
        </p:nvGrpSpPr>
        <p:grpSpPr>
          <a:xfrm>
            <a:off x="5701537" y="2550531"/>
            <a:ext cx="2663784" cy="1972133"/>
            <a:chOff x="556654" y="864988"/>
            <a:chExt cx="6119444" cy="453053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BCB9873-EF8E-59A9-DA3F-4B05B79D92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8147" y="257418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1F398C5-9717-5871-8AFB-5F01C95273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52597" y="1968694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D4D48D6-BA01-3BC5-DD3F-A4ACD25BB3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96564" y="3746000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7BDAF6F-5B59-72DC-C520-70D9E11B7E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1864" y="864988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71EF58-4856-FB49-2467-64B86F81CF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0005" y="31484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5D0BEFB-F801-A72D-BFE4-A7BDF6A435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6654" y="1733151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235A0E-30E6-F1FA-E9BA-B96B88EBEA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79585" y="150003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96EC82B-948E-97EC-82C3-F5BBFB94CE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61472" y="4364911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147FE62-9D2D-1085-846D-10AB54164523}"/>
                </a:ext>
              </a:extLst>
            </p:cNvPr>
            <p:cNvCxnSpPr>
              <a:cxnSpLocks noChangeAspect="1"/>
              <a:stCxn id="7" idx="3"/>
              <a:endCxn id="23" idx="7"/>
            </p:cNvCxnSpPr>
            <p:nvPr/>
          </p:nvCxnSpPr>
          <p:spPr>
            <a:xfrm flipH="1">
              <a:off x="3108542" y="3054134"/>
              <a:ext cx="341950" cy="31341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5F7BD74-2C5A-7682-FECE-1FBAEBCEF455}"/>
                </a:ext>
              </a:extLst>
            </p:cNvPr>
            <p:cNvCxnSpPr>
              <a:cxnSpLocks noChangeAspect="1"/>
              <a:stCxn id="7" idx="5"/>
              <a:endCxn id="11" idx="1"/>
            </p:cNvCxnSpPr>
            <p:nvPr/>
          </p:nvCxnSpPr>
          <p:spPr>
            <a:xfrm>
              <a:off x="3848092" y="3054134"/>
              <a:ext cx="294258" cy="17665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6203362-EE72-8240-1D65-8506CB249C26}"/>
                </a:ext>
              </a:extLst>
            </p:cNvPr>
            <p:cNvCxnSpPr>
              <a:cxnSpLocks noChangeAspect="1"/>
              <a:stCxn id="8" idx="3"/>
              <a:endCxn id="24" idx="7"/>
            </p:cNvCxnSpPr>
            <p:nvPr/>
          </p:nvCxnSpPr>
          <p:spPr>
            <a:xfrm flipH="1">
              <a:off x="2341875" y="2448639"/>
              <a:ext cx="393067" cy="354301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2314D79-F7A9-24AC-456E-0A66995D3FB0}"/>
                </a:ext>
              </a:extLst>
            </p:cNvPr>
            <p:cNvCxnSpPr>
              <a:cxnSpLocks noChangeAspect="1"/>
              <a:stCxn id="8" idx="5"/>
              <a:endCxn id="7" idx="1"/>
            </p:cNvCxnSpPr>
            <p:nvPr/>
          </p:nvCxnSpPr>
          <p:spPr>
            <a:xfrm>
              <a:off x="3132542" y="2448639"/>
              <a:ext cx="317950" cy="2078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7DDB17E-8670-93D0-304D-BBF8C52B9346}"/>
                </a:ext>
              </a:extLst>
            </p:cNvPr>
            <p:cNvCxnSpPr>
              <a:cxnSpLocks noChangeAspect="1"/>
              <a:stCxn id="9" idx="3"/>
              <a:endCxn id="28" idx="7"/>
            </p:cNvCxnSpPr>
            <p:nvPr/>
          </p:nvCxnSpPr>
          <p:spPr>
            <a:xfrm flipH="1">
              <a:off x="4663227" y="4225945"/>
              <a:ext cx="215682" cy="19087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E7D6D4B-F1C4-6B80-E970-BA7677E89588}"/>
                </a:ext>
              </a:extLst>
            </p:cNvPr>
            <p:cNvCxnSpPr>
              <a:cxnSpLocks noChangeAspect="1"/>
              <a:stCxn id="9" idx="5"/>
              <a:endCxn id="14" idx="1"/>
            </p:cNvCxnSpPr>
            <p:nvPr/>
          </p:nvCxnSpPr>
          <p:spPr>
            <a:xfrm>
              <a:off x="5276509" y="4225945"/>
              <a:ext cx="367308" cy="221311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202280F-2FC1-4F47-9D44-EF61964EDF96}"/>
                </a:ext>
              </a:extLst>
            </p:cNvPr>
            <p:cNvCxnSpPr>
              <a:cxnSpLocks noChangeAspect="1"/>
              <a:stCxn id="10" idx="3"/>
              <a:endCxn id="12" idx="0"/>
            </p:cNvCxnSpPr>
            <p:nvPr/>
          </p:nvCxnSpPr>
          <p:spPr>
            <a:xfrm flipH="1">
              <a:off x="733888" y="1344933"/>
              <a:ext cx="400321" cy="38821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B9A7960-AA45-E736-2A98-4F8F5A79C4FD}"/>
                </a:ext>
              </a:extLst>
            </p:cNvPr>
            <p:cNvCxnSpPr>
              <a:cxnSpLocks noChangeAspect="1"/>
              <a:stCxn id="10" idx="5"/>
              <a:endCxn id="13" idx="1"/>
            </p:cNvCxnSpPr>
            <p:nvPr/>
          </p:nvCxnSpPr>
          <p:spPr>
            <a:xfrm>
              <a:off x="1531809" y="1344933"/>
              <a:ext cx="330121" cy="237444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FAFFA14-EEDC-FCD3-4AB6-A32EF805DD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05985" y="331563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0176A97-CD04-020C-5B40-20C184F1EA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39318" y="275103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062DA33-A760-7240-908A-435E654D43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2513" y="23603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EFE5FD6-2E02-F8B2-6231-E7A65C5DB3E4}"/>
                </a:ext>
              </a:extLst>
            </p:cNvPr>
            <p:cNvCxnSpPr>
              <a:cxnSpLocks noChangeAspect="1"/>
              <a:stCxn id="13" idx="3"/>
              <a:endCxn id="25" idx="0"/>
            </p:cNvCxnSpPr>
            <p:nvPr/>
          </p:nvCxnSpPr>
          <p:spPr>
            <a:xfrm flipH="1">
              <a:off x="1439747" y="1979977"/>
              <a:ext cx="422183" cy="38041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6A3B11C-8AC3-31E3-35B2-B052F803DA8C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293194" y="1909755"/>
              <a:ext cx="393067" cy="269862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B4CD062-7249-23F1-9457-447E3CD8D8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60670" y="4364911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0770956-C4C5-F1F6-187F-7AB22D8A53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05538" y="3849912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2C42B9A-D3EF-0549-5605-1A67077A4E36}"/>
                </a:ext>
              </a:extLst>
            </p:cNvPr>
            <p:cNvCxnSpPr>
              <a:cxnSpLocks noChangeAspect="1"/>
              <a:stCxn id="11" idx="3"/>
              <a:endCxn id="29" idx="0"/>
            </p:cNvCxnSpPr>
            <p:nvPr/>
          </p:nvCxnSpPr>
          <p:spPr>
            <a:xfrm flipH="1">
              <a:off x="3882772" y="3628392"/>
              <a:ext cx="259578" cy="22152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8FEB09D-D626-E022-7BAB-8773034FC348}"/>
                </a:ext>
              </a:extLst>
            </p:cNvPr>
            <p:cNvCxnSpPr>
              <a:cxnSpLocks noChangeAspect="1"/>
              <a:stCxn id="11" idx="5"/>
              <a:endCxn id="9" idx="1"/>
            </p:cNvCxnSpPr>
            <p:nvPr/>
          </p:nvCxnSpPr>
          <p:spPr>
            <a:xfrm>
              <a:off x="4539950" y="3628392"/>
              <a:ext cx="338959" cy="1999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206B858-0C62-7AE6-0F85-033C01B05A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21631" y="5041052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D03731D-1D23-856E-625D-0FBBECBEEC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4052" y="504105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CDBBBD62-078D-97D6-F118-470201F02816}"/>
                </a:ext>
              </a:extLst>
            </p:cNvPr>
            <p:cNvCxnSpPr>
              <a:cxnSpLocks noChangeAspect="1"/>
              <a:stCxn id="14" idx="3"/>
              <a:endCxn id="33" idx="0"/>
            </p:cNvCxnSpPr>
            <p:nvPr/>
          </p:nvCxnSpPr>
          <p:spPr>
            <a:xfrm flipH="1">
              <a:off x="5411286" y="4844856"/>
              <a:ext cx="232531" cy="196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08E586E-790F-7D08-6FBA-71EBC49FF728}"/>
                </a:ext>
              </a:extLst>
            </p:cNvPr>
            <p:cNvCxnSpPr>
              <a:cxnSpLocks noChangeAspect="1"/>
              <a:stCxn id="14" idx="5"/>
              <a:endCxn id="32" idx="1"/>
            </p:cNvCxnSpPr>
            <p:nvPr/>
          </p:nvCxnSpPr>
          <p:spPr>
            <a:xfrm>
              <a:off x="6041417" y="4844856"/>
              <a:ext cx="332124" cy="2481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CAEE8D75-2E86-2433-6CD6-5C47DD30A2DC}"/>
              </a:ext>
            </a:extLst>
          </p:cNvPr>
          <p:cNvSpPr txBox="1"/>
          <p:nvPr/>
        </p:nvSpPr>
        <p:spPr>
          <a:xfrm>
            <a:off x="1161923" y="2035451"/>
            <a:ext cx="1835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Original tree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FD0882-AE86-04DC-7B67-8D0FA6E8F1B9}"/>
              </a:ext>
            </a:extLst>
          </p:cNvPr>
          <p:cNvSpPr txBox="1"/>
          <p:nvPr/>
        </p:nvSpPr>
        <p:spPr>
          <a:xfrm>
            <a:off x="6197870" y="2053552"/>
            <a:ext cx="1835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tree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8D9388-6F77-5F28-5164-8B98600DF53D}"/>
              </a:ext>
            </a:extLst>
          </p:cNvPr>
          <p:cNvSpPr txBox="1"/>
          <p:nvPr/>
        </p:nvSpPr>
        <p:spPr>
          <a:xfrm>
            <a:off x="457200" y="5422456"/>
            <a:ext cx="8002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How could we copy a tree so we get the same shape?</a:t>
            </a:r>
          </a:p>
          <a:p>
            <a:r>
              <a:rPr lang="en-US" sz="2000" dirty="0"/>
              <a:t>We need to do the root first.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B22983C-A7C3-A3D2-FE06-5A7C63A9C565}"/>
              </a:ext>
            </a:extLst>
          </p:cNvPr>
          <p:cNvGrpSpPr>
            <a:grpSpLocks noChangeAspect="1"/>
          </p:cNvGrpSpPr>
          <p:nvPr/>
        </p:nvGrpSpPr>
        <p:grpSpPr>
          <a:xfrm>
            <a:off x="672491" y="2588685"/>
            <a:ext cx="2732327" cy="1508206"/>
            <a:chOff x="2649613" y="3548172"/>
            <a:chExt cx="4873930" cy="269034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37B8DEA-AB30-D921-D93B-C50D2E76079A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4EB79ED-7162-9673-D3A2-8F4FCE0ECE44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68CA020-C8A2-8070-C71A-3B98F110B1DB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59C59E54-A6FC-9B65-E17D-056E6B5B5961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CB5D4F9-F16D-CE40-35AD-ABAE42D0C09A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8780F6B-3FB0-0435-31AE-915D4716C704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0EAC761-0114-CF0B-9621-9EFFE9E69585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DE6784D-E938-6814-019E-6375D94A9F2E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3695B90-A321-46BC-9BC9-5FB6BA13FD89}"/>
                </a:ext>
              </a:extLst>
            </p:cNvPr>
            <p:cNvCxnSpPr>
              <a:stCxn id="40" idx="3"/>
              <a:endCxn id="41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4CAFB0C-2A4D-CE4D-8B3E-7B472C883799}"/>
                </a:ext>
              </a:extLst>
            </p:cNvPr>
            <p:cNvCxnSpPr>
              <a:stCxn id="40" idx="5"/>
              <a:endCxn id="42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7C46BBC0-BA35-1E96-25C5-B1D6686449FD}"/>
                </a:ext>
              </a:extLst>
            </p:cNvPr>
            <p:cNvCxnSpPr>
              <a:stCxn id="41" idx="3"/>
              <a:endCxn id="43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0ABEF9F-9BF5-B020-5573-C92138D2EE3C}"/>
                </a:ext>
              </a:extLst>
            </p:cNvPr>
            <p:cNvCxnSpPr>
              <a:stCxn id="41" idx="5"/>
              <a:endCxn id="56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17E472A3-488F-82BD-E1FD-DA781F64C8FB}"/>
                </a:ext>
              </a:extLst>
            </p:cNvPr>
            <p:cNvCxnSpPr>
              <a:stCxn id="42" idx="3"/>
              <a:endCxn id="44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EB5692A-18FD-AF35-F96E-111F087EE722}"/>
                </a:ext>
              </a:extLst>
            </p:cNvPr>
            <p:cNvCxnSpPr>
              <a:stCxn id="42" idx="5"/>
              <a:endCxn id="47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6E0A34B7-3EE2-8CD7-D41F-7F26C927C735}"/>
                </a:ext>
              </a:extLst>
            </p:cNvPr>
            <p:cNvCxnSpPr>
              <a:stCxn id="43" idx="3"/>
              <a:endCxn id="45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F777E4BA-8653-DE46-5D8B-67C22554D009}"/>
                </a:ext>
              </a:extLst>
            </p:cNvPr>
            <p:cNvCxnSpPr>
              <a:stCxn id="43" idx="5"/>
              <a:endCxn id="46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69F94E4-C0AA-6C43-65BC-A3E7F2D433F6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C73ADB1-2923-1868-6222-80C23BC34CBE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937C117B-07F9-7122-FBA2-BAACC90C9E85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9F7DA73-46E4-3CF8-90E7-0EC331146C6B}"/>
                </a:ext>
              </a:extLst>
            </p:cNvPr>
            <p:cNvCxnSpPr>
              <a:stCxn id="46" idx="3"/>
              <a:endCxn id="58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4955244-0187-1007-BBC7-6D90B93343D6}"/>
                </a:ext>
              </a:extLst>
            </p:cNvPr>
            <p:cNvCxnSpPr>
              <a:stCxn id="46" idx="5"/>
              <a:endCxn id="57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50AC0BF-471F-0CFB-69BA-16058135E7EE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A5D1A48-0D00-A78E-57BC-2DB2AFF8A29B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BB8F37E-C665-D700-E429-B04DD15042A7}"/>
                </a:ext>
              </a:extLst>
            </p:cNvPr>
            <p:cNvCxnSpPr>
              <a:stCxn id="44" idx="3"/>
              <a:endCxn id="62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F16678C-2E12-55DF-8967-E7E4600DF158}"/>
                </a:ext>
              </a:extLst>
            </p:cNvPr>
            <p:cNvCxnSpPr>
              <a:stCxn id="44" idx="5"/>
              <a:endCxn id="61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E01838A5-A8AE-DB63-FB3F-4CD863E7E081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BDD7BF7-84F5-9AE7-DB52-B9336DCF61D7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DA5DE237-6702-E6CB-BAC6-ABC50E7CF6ED}"/>
                </a:ext>
              </a:extLst>
            </p:cNvPr>
            <p:cNvCxnSpPr>
              <a:stCxn id="47" idx="3"/>
              <a:endCxn id="66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C3DEF4E-24DB-7F54-3593-BEADA9238AA8}"/>
                </a:ext>
              </a:extLst>
            </p:cNvPr>
            <p:cNvCxnSpPr>
              <a:stCxn id="47" idx="5"/>
              <a:endCxn id="65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79" name="Content Placeholder 18">
            <a:extLst>
              <a:ext uri="{FF2B5EF4-FFF2-40B4-BE49-F238E27FC236}">
                <a16:creationId xmlns:a16="http://schemas.microsoft.com/office/drawing/2014/main" id="{766EB469-55E1-9B68-E35B-6F708BEA3223}"/>
              </a:ext>
            </a:extLst>
          </p:cNvPr>
          <p:cNvSpPr txBox="1">
            <a:spLocks/>
          </p:cNvSpPr>
          <p:nvPr/>
        </p:nvSpPr>
        <p:spPr>
          <a:xfrm>
            <a:off x="457200" y="1404310"/>
            <a:ext cx="7739974" cy="405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If we </a:t>
            </a:r>
            <a:r>
              <a:rPr lang="en-US" sz="2000" dirty="0" err="1"/>
              <a:t>inorder</a:t>
            </a:r>
            <a:r>
              <a:rPr lang="en-US" sz="2000" dirty="0"/>
              <a:t> traverse a tree, then feed that into a new tree, we get a stick.</a:t>
            </a:r>
          </a:p>
        </p:txBody>
      </p:sp>
    </p:spTree>
    <p:extLst>
      <p:ext uri="{BB962C8B-B14F-4D97-AF65-F5344CB8AC3E}">
        <p14:creationId xmlns:p14="http://schemas.microsoft.com/office/powerpoint/2010/main" val="413018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B0A68D-0517-BA16-CBDF-BD8AEF311A29}"/>
              </a:ext>
            </a:extLst>
          </p:cNvPr>
          <p:cNvSpPr/>
          <p:nvPr/>
        </p:nvSpPr>
        <p:spPr>
          <a:xfrm>
            <a:off x="451507" y="2168703"/>
            <a:ext cx="346785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void preorder( node *n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if ( 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cout</a:t>
            </a:r>
            <a:r>
              <a:rPr lang="en-US" sz="1400" dirty="0">
                <a:latin typeface="Consolas" panose="020B0609020204030204" pitchFamily="49" charset="0"/>
              </a:rPr>
              <a:t> &lt;&lt; n-&gt;datum &lt;&lt; </a:t>
            </a:r>
            <a:r>
              <a:rPr lang="en-US" sz="1400" dirty="0" err="1">
                <a:latin typeface="Consolas" panose="020B0609020204030204" pitchFamily="49" charset="0"/>
              </a:rPr>
              <a:t>endl</a:t>
            </a:r>
            <a:r>
              <a:rPr 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preorder( n-&gt;left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preorder( n-&gt;right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preorder traversal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FD9CB9A-0F13-38E7-71F0-81DD7F9233B9}"/>
              </a:ext>
            </a:extLst>
          </p:cNvPr>
          <p:cNvSpPr txBox="1"/>
          <p:nvPr/>
        </p:nvSpPr>
        <p:spPr>
          <a:xfrm>
            <a:off x="7373917" y="1937866"/>
            <a:ext cx="7589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Prints</a:t>
            </a:r>
          </a:p>
          <a:p>
            <a:endParaRPr lang="en-US" dirty="0"/>
          </a:p>
          <a:p>
            <a:pPr algn="ctr"/>
            <a:r>
              <a:rPr lang="en-US" dirty="0"/>
              <a:t>6</a:t>
            </a:r>
          </a:p>
          <a:p>
            <a:pPr algn="ctr"/>
            <a:r>
              <a:rPr lang="en-US" dirty="0"/>
              <a:t>5</a:t>
            </a:r>
          </a:p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4</a:t>
            </a:r>
          </a:p>
          <a:p>
            <a:pPr algn="ctr"/>
            <a:r>
              <a:rPr lang="en-US" dirty="0"/>
              <a:t>8</a:t>
            </a:r>
          </a:p>
          <a:p>
            <a:pPr algn="ctr"/>
            <a:r>
              <a:rPr lang="en-US" dirty="0"/>
              <a:t>7</a:t>
            </a:r>
          </a:p>
          <a:p>
            <a:pPr algn="ctr"/>
            <a:r>
              <a:rPr lang="en-US" dirty="0"/>
              <a:t>9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70CB7D7-9E1C-8AB1-DAC9-B1D10AECD24B}"/>
              </a:ext>
            </a:extLst>
          </p:cNvPr>
          <p:cNvGrpSpPr>
            <a:grpSpLocks noChangeAspect="1"/>
          </p:cNvGrpSpPr>
          <p:nvPr/>
        </p:nvGrpSpPr>
        <p:grpSpPr>
          <a:xfrm>
            <a:off x="3949309" y="2294114"/>
            <a:ext cx="2732327" cy="1508206"/>
            <a:chOff x="2649613" y="3548172"/>
            <a:chExt cx="4873930" cy="2690340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BD830A5-FB2B-332E-D2B0-A5E182900FC0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2AC0C85-3641-076A-9FBB-8285932C96BE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5D13902-50FE-FD35-D662-C3C4E6C4E076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4A0976F-3C5A-45D8-68D2-909FCC95A15E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318DE822-CC0C-6D35-E926-202775E1F0B6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2F62FC4-7ABC-3E27-EC7C-3E17BA253809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CFB873B-AEFA-0010-4EA0-C36C044A253C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A312F410-1FF4-8E0C-32BA-33FCAA52A552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24A52139-5481-EB95-00D9-64038FFF58A7}"/>
                </a:ext>
              </a:extLst>
            </p:cNvPr>
            <p:cNvCxnSpPr>
              <a:stCxn id="76" idx="3"/>
              <a:endCxn id="77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D55C0E6B-D5F7-DFDD-C8A1-AF9A2D7C1764}"/>
                </a:ext>
              </a:extLst>
            </p:cNvPr>
            <p:cNvCxnSpPr>
              <a:stCxn id="76" idx="5"/>
              <a:endCxn id="78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6FF266E7-EA03-2B16-A5D5-F3BD6FF72C73}"/>
                </a:ext>
              </a:extLst>
            </p:cNvPr>
            <p:cNvCxnSpPr>
              <a:stCxn id="77" idx="3"/>
              <a:endCxn id="79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71827098-20B9-B839-1D01-0F3D1FC369BD}"/>
                </a:ext>
              </a:extLst>
            </p:cNvPr>
            <p:cNvCxnSpPr>
              <a:stCxn id="77" idx="5"/>
              <a:endCxn id="92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0615FA57-A8F5-7374-A4CC-977E979BB69E}"/>
                </a:ext>
              </a:extLst>
            </p:cNvPr>
            <p:cNvCxnSpPr>
              <a:stCxn id="78" idx="3"/>
              <a:endCxn id="80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A4F8A5CB-0BF3-E734-6898-83D1F5AFA4EE}"/>
                </a:ext>
              </a:extLst>
            </p:cNvPr>
            <p:cNvCxnSpPr>
              <a:stCxn id="78" idx="5"/>
              <a:endCxn id="83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8821BED8-27A1-C841-C228-4AD72244D664}"/>
                </a:ext>
              </a:extLst>
            </p:cNvPr>
            <p:cNvCxnSpPr>
              <a:stCxn id="79" idx="3"/>
              <a:endCxn id="81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0B114299-F603-887B-8DD2-CB6D574B87BC}"/>
                </a:ext>
              </a:extLst>
            </p:cNvPr>
            <p:cNvCxnSpPr>
              <a:stCxn id="79" idx="5"/>
              <a:endCxn id="82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60436D3-3C83-F272-0481-06D0A41F40A2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C32EAAA-D531-7E53-8D33-2F9898B7E428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5DB813B-D501-E334-CB0E-24ADA47B2EA7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C497DD21-33B7-A1BC-D742-E520C92CEE57}"/>
                </a:ext>
              </a:extLst>
            </p:cNvPr>
            <p:cNvCxnSpPr>
              <a:stCxn id="82" idx="3"/>
              <a:endCxn id="94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3AB5950F-42F4-909B-7A2B-379AFC6E95DD}"/>
                </a:ext>
              </a:extLst>
            </p:cNvPr>
            <p:cNvCxnSpPr>
              <a:stCxn id="82" idx="5"/>
              <a:endCxn id="93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29E1962-5233-AD8E-3B38-25B96B7683A1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180B3071-29C2-B77C-8D1F-6A82B082933A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A2D96717-E9B9-6BAD-80F8-08339F40D607}"/>
                </a:ext>
              </a:extLst>
            </p:cNvPr>
            <p:cNvCxnSpPr>
              <a:stCxn id="80" idx="3"/>
              <a:endCxn id="98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43246695-64DE-EA8F-0C49-E91614EB31CD}"/>
                </a:ext>
              </a:extLst>
            </p:cNvPr>
            <p:cNvCxnSpPr>
              <a:stCxn id="80" idx="5"/>
              <a:endCxn id="97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8029F7E-5036-1940-7055-39F29F3C6162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4B9DB8E2-7B39-51B9-72D8-6ED7B640A67D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41A6817E-9CB4-2051-2B19-C31C75906D2C}"/>
                </a:ext>
              </a:extLst>
            </p:cNvPr>
            <p:cNvCxnSpPr>
              <a:stCxn id="83" idx="3"/>
              <a:endCxn id="102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A247424-0D0E-FE6C-71F0-EF44CE1EFC2C}"/>
                </a:ext>
              </a:extLst>
            </p:cNvPr>
            <p:cNvCxnSpPr>
              <a:stCxn id="83" idx="5"/>
              <a:endCxn id="101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9" name="Content Placeholder 18">
            <a:extLst>
              <a:ext uri="{FF2B5EF4-FFF2-40B4-BE49-F238E27FC236}">
                <a16:creationId xmlns:a16="http://schemas.microsoft.com/office/drawing/2014/main" id="{FB823F2F-FD29-3030-ACAA-864B0E76BC3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7830" y="1405581"/>
            <a:ext cx="7739974" cy="4715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Print the root first.</a:t>
            </a:r>
          </a:p>
        </p:txBody>
      </p:sp>
    </p:spTree>
    <p:extLst>
      <p:ext uri="{BB962C8B-B14F-4D97-AF65-F5344CB8AC3E}">
        <p14:creationId xmlns:p14="http://schemas.microsoft.com/office/powerpoint/2010/main" val="36551907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preorder traversal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0B5247-28B6-97EA-1F95-D77F8E6DA090}"/>
              </a:ext>
            </a:extLst>
          </p:cNvPr>
          <p:cNvGrpSpPr/>
          <p:nvPr/>
        </p:nvGrpSpPr>
        <p:grpSpPr>
          <a:xfrm>
            <a:off x="650663" y="2286010"/>
            <a:ext cx="7809139" cy="2587273"/>
            <a:chOff x="672491" y="2035451"/>
            <a:chExt cx="7809139" cy="258727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EF86B4B-909B-F69D-0E5C-09D8D173B2DA}"/>
                </a:ext>
              </a:extLst>
            </p:cNvPr>
            <p:cNvSpPr txBox="1"/>
            <p:nvPr/>
          </p:nvSpPr>
          <p:spPr>
            <a:xfrm>
              <a:off x="3613737" y="2037401"/>
              <a:ext cx="1931127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Preorder traversal</a:t>
              </a:r>
            </a:p>
            <a:p>
              <a:endParaRPr lang="en-US" dirty="0"/>
            </a:p>
            <a:p>
              <a:pPr algn="ctr"/>
              <a:r>
                <a:rPr lang="en-US" dirty="0"/>
                <a:t>6</a:t>
              </a:r>
            </a:p>
            <a:p>
              <a:pPr algn="ctr"/>
              <a:r>
                <a:rPr lang="en-US" dirty="0"/>
                <a:t>5</a:t>
              </a:r>
            </a:p>
            <a:p>
              <a:pPr algn="ctr"/>
              <a:r>
                <a:rPr lang="en-US" dirty="0"/>
                <a:t>3</a:t>
              </a:r>
            </a:p>
            <a:p>
              <a:pPr algn="ctr"/>
              <a:r>
                <a:rPr lang="en-US" dirty="0"/>
                <a:t>4</a:t>
              </a:r>
            </a:p>
            <a:p>
              <a:pPr algn="ctr"/>
              <a:r>
                <a:rPr lang="en-US" dirty="0"/>
                <a:t>8</a:t>
              </a:r>
            </a:p>
            <a:p>
              <a:pPr algn="ctr"/>
              <a:r>
                <a:rPr lang="en-US" dirty="0"/>
                <a:t>7</a:t>
              </a:r>
            </a:p>
            <a:p>
              <a:pPr algn="ctr"/>
              <a:r>
                <a:rPr lang="en-US" dirty="0"/>
                <a:t>9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AEE8D75-2E86-2433-6CD6-5C47DD30A2DC}"/>
                </a:ext>
              </a:extLst>
            </p:cNvPr>
            <p:cNvSpPr txBox="1"/>
            <p:nvPr/>
          </p:nvSpPr>
          <p:spPr>
            <a:xfrm>
              <a:off x="1161923" y="2035451"/>
              <a:ext cx="1835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Original tree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FD0882-AE86-04DC-7B67-8D0FA6E8F1B9}"/>
                </a:ext>
              </a:extLst>
            </p:cNvPr>
            <p:cNvSpPr txBox="1"/>
            <p:nvPr/>
          </p:nvSpPr>
          <p:spPr>
            <a:xfrm>
              <a:off x="6197870" y="2053552"/>
              <a:ext cx="1835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New tree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B22983C-A7C3-A3D2-FE06-5A7C63A9C5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2491" y="2588685"/>
              <a:ext cx="2732327" cy="1508206"/>
              <a:chOff x="2649613" y="3548172"/>
              <a:chExt cx="4873930" cy="269034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37B8DEA-AB30-D921-D93B-C50D2E76079A}"/>
                  </a:ext>
                </a:extLst>
              </p:cNvPr>
              <p:cNvSpPr/>
              <p:nvPr/>
            </p:nvSpPr>
            <p:spPr>
              <a:xfrm>
                <a:off x="4854272" y="354817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6</a:t>
                </a: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4EB79ED-7162-9673-D3A2-8F4FCE0ECE44}"/>
                  </a:ext>
                </a:extLst>
              </p:cNvPr>
              <p:cNvSpPr/>
              <p:nvPr/>
            </p:nvSpPr>
            <p:spPr>
              <a:xfrm>
                <a:off x="3721799" y="41104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5</a:t>
                </a: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368CA020-C8A2-8070-C71A-3B98F110B1DB}"/>
                  </a:ext>
                </a:extLst>
              </p:cNvPr>
              <p:cNvSpPr/>
              <p:nvPr/>
            </p:nvSpPr>
            <p:spPr>
              <a:xfrm>
                <a:off x="6053370" y="41104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8</a:t>
                </a: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59C59E54-A6FC-9B65-E17D-056E6B5B5961}"/>
                  </a:ext>
                </a:extLst>
              </p:cNvPr>
              <p:cNvSpPr/>
              <p:nvPr/>
            </p:nvSpPr>
            <p:spPr>
              <a:xfrm>
                <a:off x="3118337" y="4656259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3</a:t>
                </a: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ACB5D4F9-F16D-CE40-35AD-ABAE42D0C09A}"/>
                  </a:ext>
                </a:extLst>
              </p:cNvPr>
              <p:cNvSpPr/>
              <p:nvPr/>
            </p:nvSpPr>
            <p:spPr>
              <a:xfrm>
                <a:off x="5441739" y="47283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7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78780F6B-3FB0-0435-31AE-915D4716C704}"/>
                  </a:ext>
                </a:extLst>
              </p:cNvPr>
              <p:cNvSpPr/>
              <p:nvPr/>
            </p:nvSpPr>
            <p:spPr>
              <a:xfrm>
                <a:off x="2649613" y="5433560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20EAC761-0114-CF0B-9621-9EFFE9E69585}"/>
                  </a:ext>
                </a:extLst>
              </p:cNvPr>
              <p:cNvSpPr/>
              <p:nvPr/>
            </p:nvSpPr>
            <p:spPr>
              <a:xfrm>
                <a:off x="3622432" y="5262847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4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7DE6784D-E938-6814-019E-6375D94A9F2E}"/>
                  </a:ext>
                </a:extLst>
              </p:cNvPr>
              <p:cNvSpPr/>
              <p:nvPr/>
            </p:nvSpPr>
            <p:spPr>
              <a:xfrm>
                <a:off x="6670403" y="4700557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9</a:t>
                </a:r>
              </a:p>
            </p:txBody>
          </p: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13695B90-A321-46BC-9BC9-5FB6BA13FD89}"/>
                  </a:ext>
                </a:extLst>
              </p:cNvPr>
              <p:cNvCxnSpPr>
                <a:stCxn id="40" idx="3"/>
                <a:endCxn id="41" idx="7"/>
              </p:cNvCxnSpPr>
              <p:nvPr/>
            </p:nvCxnSpPr>
            <p:spPr>
              <a:xfrm flipH="1">
                <a:off x="4201744" y="4028117"/>
                <a:ext cx="734873" cy="16469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94CAFB0C-2A4D-CE4D-8B3E-7B472C883799}"/>
                  </a:ext>
                </a:extLst>
              </p:cNvPr>
              <p:cNvCxnSpPr>
                <a:stCxn id="40" idx="5"/>
                <a:endCxn id="42" idx="1"/>
              </p:cNvCxnSpPr>
              <p:nvPr/>
            </p:nvCxnSpPr>
            <p:spPr>
              <a:xfrm>
                <a:off x="5334217" y="4028117"/>
                <a:ext cx="801498" cy="16469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7C46BBC0-BA35-1E96-25C5-B1D6686449FD}"/>
                  </a:ext>
                </a:extLst>
              </p:cNvPr>
              <p:cNvCxnSpPr>
                <a:stCxn id="41" idx="3"/>
                <a:endCxn id="43" idx="7"/>
              </p:cNvCxnSpPr>
              <p:nvPr/>
            </p:nvCxnSpPr>
            <p:spPr>
              <a:xfrm flipH="1">
                <a:off x="3598282" y="4590407"/>
                <a:ext cx="205862" cy="148197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60ABEF9F-9BF5-B020-5573-C92138D2EE3C}"/>
                  </a:ext>
                </a:extLst>
              </p:cNvPr>
              <p:cNvCxnSpPr>
                <a:stCxn id="41" idx="5"/>
                <a:endCxn id="56" idx="0"/>
              </p:cNvCxnSpPr>
              <p:nvPr/>
            </p:nvCxnSpPr>
            <p:spPr>
              <a:xfrm>
                <a:off x="4201744" y="4590407"/>
                <a:ext cx="268774" cy="11015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17E472A3-488F-82BD-E1FD-DA781F64C8FB}"/>
                  </a:ext>
                </a:extLst>
              </p:cNvPr>
              <p:cNvCxnSpPr>
                <a:stCxn id="42" idx="3"/>
                <a:endCxn id="44" idx="7"/>
              </p:cNvCxnSpPr>
              <p:nvPr/>
            </p:nvCxnSpPr>
            <p:spPr>
              <a:xfrm flipH="1">
                <a:off x="5921684" y="4590407"/>
                <a:ext cx="214031" cy="2203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CEB5692A-18FD-AF35-F96E-111F087EE722}"/>
                  </a:ext>
                </a:extLst>
              </p:cNvPr>
              <p:cNvCxnSpPr>
                <a:stCxn id="42" idx="5"/>
                <a:endCxn id="47" idx="1"/>
              </p:cNvCxnSpPr>
              <p:nvPr/>
            </p:nvCxnSpPr>
            <p:spPr>
              <a:xfrm>
                <a:off x="6533315" y="4590407"/>
                <a:ext cx="219433" cy="192495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6E0A34B7-3EE2-8CD7-D41F-7F26C927C735}"/>
                  </a:ext>
                </a:extLst>
              </p:cNvPr>
              <p:cNvCxnSpPr>
                <a:stCxn id="43" idx="3"/>
                <a:endCxn id="45" idx="0"/>
              </p:cNvCxnSpPr>
              <p:nvPr/>
            </p:nvCxnSpPr>
            <p:spPr>
              <a:xfrm flipH="1">
                <a:off x="2826847" y="5136204"/>
                <a:ext cx="373835" cy="2973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F777E4BA-8653-DE46-5D8B-67C22554D009}"/>
                  </a:ext>
                </a:extLst>
              </p:cNvPr>
              <p:cNvCxnSpPr>
                <a:stCxn id="43" idx="5"/>
                <a:endCxn id="46" idx="0"/>
              </p:cNvCxnSpPr>
              <p:nvPr/>
            </p:nvCxnSpPr>
            <p:spPr>
              <a:xfrm>
                <a:off x="3598282" y="5136204"/>
                <a:ext cx="305295" cy="12664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369F94E4-C0AA-6C43-65BC-A3E7F2D433F6}"/>
                  </a:ext>
                </a:extLst>
              </p:cNvPr>
              <p:cNvSpPr/>
              <p:nvPr/>
            </p:nvSpPr>
            <p:spPr>
              <a:xfrm>
                <a:off x="4293284" y="4700557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9C73ADB1-2923-1868-6222-80C23BC34CBE}"/>
                  </a:ext>
                </a:extLst>
              </p:cNvPr>
              <p:cNvSpPr/>
              <p:nvPr/>
            </p:nvSpPr>
            <p:spPr>
              <a:xfrm>
                <a:off x="4106855" y="5884045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937C117B-07F9-7122-FBA2-BAACC90C9E85}"/>
                  </a:ext>
                </a:extLst>
              </p:cNvPr>
              <p:cNvSpPr/>
              <p:nvPr/>
            </p:nvSpPr>
            <p:spPr>
              <a:xfrm>
                <a:off x="3346746" y="5869435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89F7DA73-46E4-3CF8-90E7-0EC331146C6B}"/>
                  </a:ext>
                </a:extLst>
              </p:cNvPr>
              <p:cNvCxnSpPr>
                <a:stCxn id="46" idx="3"/>
                <a:endCxn id="58" idx="0"/>
              </p:cNvCxnSpPr>
              <p:nvPr/>
            </p:nvCxnSpPr>
            <p:spPr>
              <a:xfrm flipH="1">
                <a:off x="3523980" y="5742792"/>
                <a:ext cx="180797" cy="12664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64955244-0187-1007-BBC7-6D90B93343D6}"/>
                  </a:ext>
                </a:extLst>
              </p:cNvPr>
              <p:cNvCxnSpPr>
                <a:stCxn id="46" idx="5"/>
                <a:endCxn id="57" idx="0"/>
              </p:cNvCxnSpPr>
              <p:nvPr/>
            </p:nvCxnSpPr>
            <p:spPr>
              <a:xfrm>
                <a:off x="4102377" y="5742792"/>
                <a:ext cx="181712" cy="14125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850AC0BF-471F-0CFB-69BA-16058135E7EE}"/>
                  </a:ext>
                </a:extLst>
              </p:cNvPr>
              <p:cNvSpPr/>
              <p:nvPr/>
            </p:nvSpPr>
            <p:spPr>
              <a:xfrm>
                <a:off x="5950673" y="5368890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A5D1A48-0D00-A78E-57BC-2DB2AFF8A29B}"/>
                  </a:ext>
                </a:extLst>
              </p:cNvPr>
              <p:cNvSpPr/>
              <p:nvPr/>
            </p:nvSpPr>
            <p:spPr>
              <a:xfrm>
                <a:off x="5143031" y="5387203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FBB8F37E-C665-D700-E429-B04DD15042A7}"/>
                  </a:ext>
                </a:extLst>
              </p:cNvPr>
              <p:cNvCxnSpPr>
                <a:stCxn id="44" idx="3"/>
                <a:endCxn id="62" idx="0"/>
              </p:cNvCxnSpPr>
              <p:nvPr/>
            </p:nvCxnSpPr>
            <p:spPr>
              <a:xfrm flipH="1">
                <a:off x="5320265" y="5208307"/>
                <a:ext cx="203819" cy="17889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FF16678C-2E12-55DF-8967-E7E4600DF158}"/>
                  </a:ext>
                </a:extLst>
              </p:cNvPr>
              <p:cNvCxnSpPr>
                <a:stCxn id="44" idx="5"/>
                <a:endCxn id="61" idx="0"/>
              </p:cNvCxnSpPr>
              <p:nvPr/>
            </p:nvCxnSpPr>
            <p:spPr>
              <a:xfrm>
                <a:off x="5921684" y="5208307"/>
                <a:ext cx="206223" cy="16058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E01838A5-A8AE-DB63-FB3F-4CD863E7E081}"/>
                  </a:ext>
                </a:extLst>
              </p:cNvPr>
              <p:cNvSpPr/>
              <p:nvPr/>
            </p:nvSpPr>
            <p:spPr>
              <a:xfrm>
                <a:off x="7169076" y="5366758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BDD7BF7-84F5-9AE7-DB52-B9336DCF61D7}"/>
                  </a:ext>
                </a:extLst>
              </p:cNvPr>
              <p:cNvSpPr/>
              <p:nvPr/>
            </p:nvSpPr>
            <p:spPr>
              <a:xfrm>
                <a:off x="6403848" y="5366758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DA5DE237-6702-E6CB-BAC6-ABC50E7CF6ED}"/>
                  </a:ext>
                </a:extLst>
              </p:cNvPr>
              <p:cNvCxnSpPr>
                <a:stCxn id="47" idx="3"/>
                <a:endCxn id="66" idx="0"/>
              </p:cNvCxnSpPr>
              <p:nvPr/>
            </p:nvCxnSpPr>
            <p:spPr>
              <a:xfrm flipH="1">
                <a:off x="6581082" y="5180502"/>
                <a:ext cx="171666" cy="1862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CC3DEF4E-24DB-7F54-3593-BEADA9238AA8}"/>
                  </a:ext>
                </a:extLst>
              </p:cNvPr>
              <p:cNvCxnSpPr>
                <a:stCxn id="47" idx="5"/>
                <a:endCxn id="65" idx="0"/>
              </p:cNvCxnSpPr>
              <p:nvPr/>
            </p:nvCxnSpPr>
            <p:spPr>
              <a:xfrm>
                <a:off x="7150348" y="5180502"/>
                <a:ext cx="195962" cy="1862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6CF7A87-22B6-D17D-077B-18DBDA8367A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49303" y="2652564"/>
              <a:ext cx="2732327" cy="1508206"/>
              <a:chOff x="2649613" y="3548172"/>
              <a:chExt cx="4873930" cy="2690340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B3252BE1-CC45-4F2E-AF2D-9D2E79237344}"/>
                  </a:ext>
                </a:extLst>
              </p:cNvPr>
              <p:cNvSpPr/>
              <p:nvPr/>
            </p:nvSpPr>
            <p:spPr>
              <a:xfrm>
                <a:off x="4854272" y="354817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6</a:t>
                </a: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19E377D4-54E1-5188-6866-C55DCCA9F5C5}"/>
                  </a:ext>
                </a:extLst>
              </p:cNvPr>
              <p:cNvSpPr/>
              <p:nvPr/>
            </p:nvSpPr>
            <p:spPr>
              <a:xfrm>
                <a:off x="3721799" y="41104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5</a:t>
                </a: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153ADFD3-C672-2580-3CD7-5D7C65CAF1C4}"/>
                  </a:ext>
                </a:extLst>
              </p:cNvPr>
              <p:cNvSpPr/>
              <p:nvPr/>
            </p:nvSpPr>
            <p:spPr>
              <a:xfrm>
                <a:off x="6053370" y="41104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8</a:t>
                </a: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A5E1F49A-0DEC-795A-6150-60305664E60B}"/>
                  </a:ext>
                </a:extLst>
              </p:cNvPr>
              <p:cNvSpPr/>
              <p:nvPr/>
            </p:nvSpPr>
            <p:spPr>
              <a:xfrm>
                <a:off x="3118337" y="4656259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3</a:t>
                </a: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9000B3F9-02A7-A2F1-9679-56CD1416C176}"/>
                  </a:ext>
                </a:extLst>
              </p:cNvPr>
              <p:cNvSpPr/>
              <p:nvPr/>
            </p:nvSpPr>
            <p:spPr>
              <a:xfrm>
                <a:off x="5441739" y="47283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7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EDEB983D-C12E-7967-3FFF-CBC32D9FB317}"/>
                  </a:ext>
                </a:extLst>
              </p:cNvPr>
              <p:cNvSpPr/>
              <p:nvPr/>
            </p:nvSpPr>
            <p:spPr>
              <a:xfrm>
                <a:off x="2649613" y="5433560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E24E6F5C-D72C-464E-9A54-D1D3015AB929}"/>
                  </a:ext>
                </a:extLst>
              </p:cNvPr>
              <p:cNvSpPr/>
              <p:nvPr/>
            </p:nvSpPr>
            <p:spPr>
              <a:xfrm>
                <a:off x="3622432" y="5262847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4</a:t>
                </a: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8764E59D-BFA8-700C-2171-A9E8255F8862}"/>
                  </a:ext>
                </a:extLst>
              </p:cNvPr>
              <p:cNvSpPr/>
              <p:nvPr/>
            </p:nvSpPr>
            <p:spPr>
              <a:xfrm>
                <a:off x="6670403" y="4700557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9</a:t>
                </a:r>
              </a:p>
            </p:txBody>
          </p: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42BA05D5-CF44-39C3-3172-0452DCEDA94D}"/>
                  </a:ext>
                </a:extLst>
              </p:cNvPr>
              <p:cNvCxnSpPr>
                <a:stCxn id="70" idx="3"/>
                <a:endCxn id="71" idx="7"/>
              </p:cNvCxnSpPr>
              <p:nvPr/>
            </p:nvCxnSpPr>
            <p:spPr>
              <a:xfrm flipH="1">
                <a:off x="4201744" y="4028117"/>
                <a:ext cx="734873" cy="16469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634BA87E-C953-BBD3-0B06-69F2D49F6E65}"/>
                  </a:ext>
                </a:extLst>
              </p:cNvPr>
              <p:cNvCxnSpPr>
                <a:stCxn id="70" idx="5"/>
                <a:endCxn id="72" idx="1"/>
              </p:cNvCxnSpPr>
              <p:nvPr/>
            </p:nvCxnSpPr>
            <p:spPr>
              <a:xfrm>
                <a:off x="5334217" y="4028117"/>
                <a:ext cx="801498" cy="16469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C462527C-32BD-C7A9-A8FD-CFEA6D4477FB}"/>
                  </a:ext>
                </a:extLst>
              </p:cNvPr>
              <p:cNvCxnSpPr>
                <a:stCxn id="71" idx="3"/>
                <a:endCxn id="73" idx="7"/>
              </p:cNvCxnSpPr>
              <p:nvPr/>
            </p:nvCxnSpPr>
            <p:spPr>
              <a:xfrm flipH="1">
                <a:off x="3598282" y="4590407"/>
                <a:ext cx="205862" cy="148197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38C81EC6-8343-E341-8871-E2236C8ACB01}"/>
                  </a:ext>
                </a:extLst>
              </p:cNvPr>
              <p:cNvCxnSpPr>
                <a:stCxn id="71" idx="5"/>
                <a:endCxn id="86" idx="0"/>
              </p:cNvCxnSpPr>
              <p:nvPr/>
            </p:nvCxnSpPr>
            <p:spPr>
              <a:xfrm>
                <a:off x="4201744" y="4590407"/>
                <a:ext cx="268774" cy="11015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5D2A4840-AF37-2C4F-095B-C3A52599C11F}"/>
                  </a:ext>
                </a:extLst>
              </p:cNvPr>
              <p:cNvCxnSpPr>
                <a:stCxn id="72" idx="3"/>
                <a:endCxn id="74" idx="7"/>
              </p:cNvCxnSpPr>
              <p:nvPr/>
            </p:nvCxnSpPr>
            <p:spPr>
              <a:xfrm flipH="1">
                <a:off x="5921684" y="4590407"/>
                <a:ext cx="214031" cy="2203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FACDA011-4DB4-0B81-978C-C204B88B074B}"/>
                  </a:ext>
                </a:extLst>
              </p:cNvPr>
              <p:cNvCxnSpPr>
                <a:stCxn id="72" idx="5"/>
                <a:endCxn id="77" idx="1"/>
              </p:cNvCxnSpPr>
              <p:nvPr/>
            </p:nvCxnSpPr>
            <p:spPr>
              <a:xfrm>
                <a:off x="6533315" y="4590407"/>
                <a:ext cx="219433" cy="192495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F09CE11E-F71A-B567-56E6-9825D00A68DB}"/>
                  </a:ext>
                </a:extLst>
              </p:cNvPr>
              <p:cNvCxnSpPr>
                <a:stCxn id="73" idx="3"/>
                <a:endCxn id="75" idx="0"/>
              </p:cNvCxnSpPr>
              <p:nvPr/>
            </p:nvCxnSpPr>
            <p:spPr>
              <a:xfrm flipH="1">
                <a:off x="2826847" y="5136204"/>
                <a:ext cx="373835" cy="2973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FD77E216-0450-BB11-217F-3CF01D535AAF}"/>
                  </a:ext>
                </a:extLst>
              </p:cNvPr>
              <p:cNvCxnSpPr>
                <a:stCxn id="73" idx="5"/>
                <a:endCxn id="76" idx="0"/>
              </p:cNvCxnSpPr>
              <p:nvPr/>
            </p:nvCxnSpPr>
            <p:spPr>
              <a:xfrm>
                <a:off x="3598282" y="5136204"/>
                <a:ext cx="305295" cy="12664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76D3186C-8686-816D-B43F-4F42AFBB6DB6}"/>
                  </a:ext>
                </a:extLst>
              </p:cNvPr>
              <p:cNvSpPr/>
              <p:nvPr/>
            </p:nvSpPr>
            <p:spPr>
              <a:xfrm>
                <a:off x="4293284" y="4700557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D6D8F56D-D17E-E917-6818-9B95E5343D5D}"/>
                  </a:ext>
                </a:extLst>
              </p:cNvPr>
              <p:cNvSpPr/>
              <p:nvPr/>
            </p:nvSpPr>
            <p:spPr>
              <a:xfrm>
                <a:off x="4106855" y="5884045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647C00D0-5E6C-8C23-E363-2E337BDB7B60}"/>
                  </a:ext>
                </a:extLst>
              </p:cNvPr>
              <p:cNvSpPr/>
              <p:nvPr/>
            </p:nvSpPr>
            <p:spPr>
              <a:xfrm>
                <a:off x="3346746" y="5869435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CFC23F21-DAC2-A98E-920F-96C9E34DCD8C}"/>
                  </a:ext>
                </a:extLst>
              </p:cNvPr>
              <p:cNvCxnSpPr>
                <a:stCxn id="76" idx="3"/>
                <a:endCxn id="88" idx="0"/>
              </p:cNvCxnSpPr>
              <p:nvPr/>
            </p:nvCxnSpPr>
            <p:spPr>
              <a:xfrm flipH="1">
                <a:off x="3523980" y="5742792"/>
                <a:ext cx="180797" cy="12664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6020D681-B680-EB41-9AC9-3D8C5134ABB4}"/>
                  </a:ext>
                </a:extLst>
              </p:cNvPr>
              <p:cNvCxnSpPr>
                <a:stCxn id="76" idx="5"/>
                <a:endCxn id="87" idx="0"/>
              </p:cNvCxnSpPr>
              <p:nvPr/>
            </p:nvCxnSpPr>
            <p:spPr>
              <a:xfrm>
                <a:off x="4102377" y="5742792"/>
                <a:ext cx="181712" cy="14125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565B1DDC-879C-692C-180F-46A6EBF0FC73}"/>
                  </a:ext>
                </a:extLst>
              </p:cNvPr>
              <p:cNvSpPr/>
              <p:nvPr/>
            </p:nvSpPr>
            <p:spPr>
              <a:xfrm>
                <a:off x="5950673" y="5368890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EF5E4420-2FAE-3F42-5EF2-376967996CE0}"/>
                  </a:ext>
                </a:extLst>
              </p:cNvPr>
              <p:cNvSpPr/>
              <p:nvPr/>
            </p:nvSpPr>
            <p:spPr>
              <a:xfrm>
                <a:off x="5143031" y="5387203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0B4810BE-E59E-2924-6639-BE918D95663F}"/>
                  </a:ext>
                </a:extLst>
              </p:cNvPr>
              <p:cNvCxnSpPr>
                <a:stCxn id="74" idx="3"/>
                <a:endCxn id="92" idx="0"/>
              </p:cNvCxnSpPr>
              <p:nvPr/>
            </p:nvCxnSpPr>
            <p:spPr>
              <a:xfrm flipH="1">
                <a:off x="5320265" y="5208307"/>
                <a:ext cx="203819" cy="17889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874E6561-879F-2EE2-BFAF-A3B9B47341B0}"/>
                  </a:ext>
                </a:extLst>
              </p:cNvPr>
              <p:cNvCxnSpPr>
                <a:stCxn id="74" idx="5"/>
                <a:endCxn id="91" idx="0"/>
              </p:cNvCxnSpPr>
              <p:nvPr/>
            </p:nvCxnSpPr>
            <p:spPr>
              <a:xfrm>
                <a:off x="5921684" y="5208307"/>
                <a:ext cx="206223" cy="16058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9175889C-EE15-CE86-7657-560DDE181078}"/>
                  </a:ext>
                </a:extLst>
              </p:cNvPr>
              <p:cNvSpPr/>
              <p:nvPr/>
            </p:nvSpPr>
            <p:spPr>
              <a:xfrm>
                <a:off x="7169076" y="5366758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24563E3A-DC70-3EC1-E923-7A0646B1ABCE}"/>
                  </a:ext>
                </a:extLst>
              </p:cNvPr>
              <p:cNvSpPr/>
              <p:nvPr/>
            </p:nvSpPr>
            <p:spPr>
              <a:xfrm>
                <a:off x="6403848" y="5366758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2EA003C5-B0E4-034C-6197-B46506A41B78}"/>
                  </a:ext>
                </a:extLst>
              </p:cNvPr>
              <p:cNvCxnSpPr>
                <a:stCxn id="77" idx="3"/>
                <a:endCxn id="96" idx="0"/>
              </p:cNvCxnSpPr>
              <p:nvPr/>
            </p:nvCxnSpPr>
            <p:spPr>
              <a:xfrm flipH="1">
                <a:off x="6581082" y="5180502"/>
                <a:ext cx="171666" cy="1862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841457F7-6E05-EECB-476A-1DCBC26DD809}"/>
                  </a:ext>
                </a:extLst>
              </p:cNvPr>
              <p:cNvCxnSpPr>
                <a:stCxn id="77" idx="5"/>
                <a:endCxn id="95" idx="0"/>
              </p:cNvCxnSpPr>
              <p:nvPr/>
            </p:nvCxnSpPr>
            <p:spPr>
              <a:xfrm>
                <a:off x="7150348" y="5180502"/>
                <a:ext cx="195962" cy="1862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D05513A-8759-5E2A-9BBC-44E251E88222}"/>
              </a:ext>
            </a:extLst>
          </p:cNvPr>
          <p:cNvSpPr txBox="1"/>
          <p:nvPr/>
        </p:nvSpPr>
        <p:spPr>
          <a:xfrm>
            <a:off x="457200" y="5422456"/>
            <a:ext cx="8002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Useful for copying in memory or for serializing a tree, e.g., across a network.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B9D5000A-B432-5863-A7DA-EB069D114DF3}"/>
              </a:ext>
            </a:extLst>
          </p:cNvPr>
          <p:cNvSpPr txBox="1">
            <a:spLocks/>
          </p:cNvSpPr>
          <p:nvPr/>
        </p:nvSpPr>
        <p:spPr>
          <a:xfrm>
            <a:off x="451507" y="1414267"/>
            <a:ext cx="7739974" cy="684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If we preorder traverse a tree, then feed that into a new tree, we get the same tree.</a:t>
            </a:r>
          </a:p>
        </p:txBody>
      </p:sp>
    </p:spTree>
    <p:extLst>
      <p:ext uri="{BB962C8B-B14F-4D97-AF65-F5344CB8AC3E}">
        <p14:creationId xmlns:p14="http://schemas.microsoft.com/office/powerpoint/2010/main" val="72173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CB83051-07BB-AF41-DAE1-D75F36704DA5}"/>
              </a:ext>
            </a:extLst>
          </p:cNvPr>
          <p:cNvSpPr/>
          <p:nvPr/>
        </p:nvSpPr>
        <p:spPr>
          <a:xfrm>
            <a:off x="460399" y="2168702"/>
            <a:ext cx="327645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void </a:t>
            </a:r>
            <a:r>
              <a:rPr lang="en-US" sz="1400" dirty="0" err="1">
                <a:latin typeface="Consolas" panose="020B0609020204030204" pitchFamily="49" charset="0"/>
              </a:rPr>
              <a:t>postorder</a:t>
            </a:r>
            <a:r>
              <a:rPr lang="en-US" sz="1400" dirty="0">
                <a:latin typeface="Consolas" panose="020B0609020204030204" pitchFamily="49" charset="0"/>
              </a:rPr>
              <a:t>( node *n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if ( 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postorder</a:t>
            </a:r>
            <a:r>
              <a:rPr lang="en-US" sz="1400" dirty="0">
                <a:latin typeface="Consolas" panose="020B0609020204030204" pitchFamily="49" charset="0"/>
              </a:rPr>
              <a:t>( n-&gt;left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postorder</a:t>
            </a:r>
            <a:r>
              <a:rPr lang="en-US" sz="1400" dirty="0">
                <a:latin typeface="Consolas" panose="020B0609020204030204" pitchFamily="49" charset="0"/>
              </a:rPr>
              <a:t>( n-&gt;right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cout</a:t>
            </a:r>
            <a:r>
              <a:rPr lang="en-US" sz="1400" dirty="0">
                <a:latin typeface="Consolas" panose="020B0609020204030204" pitchFamily="49" charset="0"/>
              </a:rPr>
              <a:t> &lt;&lt; n-&gt;datum &lt;&lt; </a:t>
            </a:r>
            <a:r>
              <a:rPr lang="en-US" sz="1400" dirty="0" err="1">
                <a:latin typeface="Consolas" panose="020B0609020204030204" pitchFamily="49" charset="0"/>
              </a:rPr>
              <a:t>endl</a:t>
            </a:r>
            <a:r>
              <a:rPr 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postorder</a:t>
            </a:r>
            <a:r>
              <a:rPr lang="en-US" dirty="0"/>
              <a:t> traversal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FD9CB9A-0F13-38E7-71F0-81DD7F9233B9}"/>
              </a:ext>
            </a:extLst>
          </p:cNvPr>
          <p:cNvSpPr txBox="1"/>
          <p:nvPr/>
        </p:nvSpPr>
        <p:spPr>
          <a:xfrm>
            <a:off x="7373917" y="1937866"/>
            <a:ext cx="7589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Prints</a:t>
            </a:r>
          </a:p>
          <a:p>
            <a:endParaRPr lang="en-US" dirty="0"/>
          </a:p>
          <a:p>
            <a:pPr algn="ctr"/>
            <a:r>
              <a:rPr lang="en-US" dirty="0"/>
              <a:t>4</a:t>
            </a:r>
          </a:p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5</a:t>
            </a:r>
          </a:p>
          <a:p>
            <a:pPr algn="ctr"/>
            <a:r>
              <a:rPr lang="en-US" dirty="0"/>
              <a:t>7</a:t>
            </a:r>
          </a:p>
          <a:p>
            <a:pPr algn="ctr"/>
            <a:r>
              <a:rPr lang="en-US" dirty="0"/>
              <a:t>9</a:t>
            </a:r>
          </a:p>
          <a:p>
            <a:pPr algn="ctr"/>
            <a:r>
              <a:rPr lang="en-US" dirty="0"/>
              <a:t>8</a:t>
            </a:r>
          </a:p>
          <a:p>
            <a:pPr algn="ctr"/>
            <a:r>
              <a:rPr lang="en-US" dirty="0"/>
              <a:t>6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70CB7D7-9E1C-8AB1-DAC9-B1D10AECD24B}"/>
              </a:ext>
            </a:extLst>
          </p:cNvPr>
          <p:cNvGrpSpPr>
            <a:grpSpLocks noChangeAspect="1"/>
          </p:cNvGrpSpPr>
          <p:nvPr/>
        </p:nvGrpSpPr>
        <p:grpSpPr>
          <a:xfrm>
            <a:off x="3949309" y="2294114"/>
            <a:ext cx="2732327" cy="1508206"/>
            <a:chOff x="2649613" y="3548172"/>
            <a:chExt cx="4873930" cy="2690340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BD830A5-FB2B-332E-D2B0-A5E182900FC0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2AC0C85-3641-076A-9FBB-8285932C96BE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5D13902-50FE-FD35-D662-C3C4E6C4E076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4A0976F-3C5A-45D8-68D2-909FCC95A15E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318DE822-CC0C-6D35-E926-202775E1F0B6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2F62FC4-7ABC-3E27-EC7C-3E17BA253809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CFB873B-AEFA-0010-4EA0-C36C044A253C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A312F410-1FF4-8E0C-32BA-33FCAA52A552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24A52139-5481-EB95-00D9-64038FFF58A7}"/>
                </a:ext>
              </a:extLst>
            </p:cNvPr>
            <p:cNvCxnSpPr>
              <a:stCxn id="76" idx="3"/>
              <a:endCxn id="77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D55C0E6B-D5F7-DFDD-C8A1-AF9A2D7C1764}"/>
                </a:ext>
              </a:extLst>
            </p:cNvPr>
            <p:cNvCxnSpPr>
              <a:stCxn id="76" idx="5"/>
              <a:endCxn id="78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6FF266E7-EA03-2B16-A5D5-F3BD6FF72C73}"/>
                </a:ext>
              </a:extLst>
            </p:cNvPr>
            <p:cNvCxnSpPr>
              <a:stCxn id="77" idx="3"/>
              <a:endCxn id="79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71827098-20B9-B839-1D01-0F3D1FC369BD}"/>
                </a:ext>
              </a:extLst>
            </p:cNvPr>
            <p:cNvCxnSpPr>
              <a:stCxn id="77" idx="5"/>
              <a:endCxn id="92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0615FA57-A8F5-7374-A4CC-977E979BB69E}"/>
                </a:ext>
              </a:extLst>
            </p:cNvPr>
            <p:cNvCxnSpPr>
              <a:stCxn id="78" idx="3"/>
              <a:endCxn id="80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A4F8A5CB-0BF3-E734-6898-83D1F5AFA4EE}"/>
                </a:ext>
              </a:extLst>
            </p:cNvPr>
            <p:cNvCxnSpPr>
              <a:stCxn id="78" idx="5"/>
              <a:endCxn id="83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8821BED8-27A1-C841-C228-4AD72244D664}"/>
                </a:ext>
              </a:extLst>
            </p:cNvPr>
            <p:cNvCxnSpPr>
              <a:stCxn id="79" idx="3"/>
              <a:endCxn id="81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0B114299-F603-887B-8DD2-CB6D574B87BC}"/>
                </a:ext>
              </a:extLst>
            </p:cNvPr>
            <p:cNvCxnSpPr>
              <a:stCxn id="79" idx="5"/>
              <a:endCxn id="82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60436D3-3C83-F272-0481-06D0A41F40A2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C32EAAA-D531-7E53-8D33-2F9898B7E428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5DB813B-D501-E334-CB0E-24ADA47B2EA7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C497DD21-33B7-A1BC-D742-E520C92CEE57}"/>
                </a:ext>
              </a:extLst>
            </p:cNvPr>
            <p:cNvCxnSpPr>
              <a:stCxn id="82" idx="3"/>
              <a:endCxn id="94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3AB5950F-42F4-909B-7A2B-379AFC6E95DD}"/>
                </a:ext>
              </a:extLst>
            </p:cNvPr>
            <p:cNvCxnSpPr>
              <a:stCxn id="82" idx="5"/>
              <a:endCxn id="93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29E1962-5233-AD8E-3B38-25B96B7683A1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180B3071-29C2-B77C-8D1F-6A82B082933A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A2D96717-E9B9-6BAD-80F8-08339F40D607}"/>
                </a:ext>
              </a:extLst>
            </p:cNvPr>
            <p:cNvCxnSpPr>
              <a:stCxn id="80" idx="3"/>
              <a:endCxn id="98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43246695-64DE-EA8F-0C49-E91614EB31CD}"/>
                </a:ext>
              </a:extLst>
            </p:cNvPr>
            <p:cNvCxnSpPr>
              <a:stCxn id="80" idx="5"/>
              <a:endCxn id="97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8029F7E-5036-1940-7055-39F29F3C6162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4B9DB8E2-7B39-51B9-72D8-6ED7B640A67D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41A6817E-9CB4-2051-2B19-C31C75906D2C}"/>
                </a:ext>
              </a:extLst>
            </p:cNvPr>
            <p:cNvCxnSpPr>
              <a:stCxn id="83" idx="3"/>
              <a:endCxn id="102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A247424-0D0E-FE6C-71F0-EF44CE1EFC2C}"/>
                </a:ext>
              </a:extLst>
            </p:cNvPr>
            <p:cNvCxnSpPr>
              <a:stCxn id="83" idx="5"/>
              <a:endCxn id="101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D17CA18C-6F85-E663-6D82-E64901C7E3EB}"/>
              </a:ext>
            </a:extLst>
          </p:cNvPr>
          <p:cNvSpPr txBox="1">
            <a:spLocks/>
          </p:cNvSpPr>
          <p:nvPr/>
        </p:nvSpPr>
        <p:spPr>
          <a:xfrm>
            <a:off x="451507" y="1409447"/>
            <a:ext cx="7739974" cy="4715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Print the root last.</a:t>
            </a:r>
          </a:p>
        </p:txBody>
      </p:sp>
    </p:spTree>
    <p:extLst>
      <p:ext uri="{BB962C8B-B14F-4D97-AF65-F5344CB8AC3E}">
        <p14:creationId xmlns:p14="http://schemas.microsoft.com/office/powerpoint/2010/main" val="9975731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postorder</a:t>
            </a:r>
            <a:r>
              <a:rPr lang="en-US" dirty="0"/>
              <a:t> traversal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02A8A7EF-AD09-9782-DAD2-141B57FB59F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331672"/>
            <a:ext cx="7739974" cy="6847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If we </a:t>
            </a:r>
            <a:r>
              <a:rPr lang="en-US" sz="2000" dirty="0" err="1"/>
              <a:t>postorder</a:t>
            </a:r>
            <a:r>
              <a:rPr lang="en-US" sz="2000" dirty="0"/>
              <a:t> traverse a tree, then feed that into a new tree, we get a new random tree.</a:t>
            </a:r>
          </a:p>
        </p:txBody>
      </p:sp>
      <p:sp>
        <p:nvSpPr>
          <p:cNvPr id="38" name="Content Placeholder 18">
            <a:extLst>
              <a:ext uri="{FF2B5EF4-FFF2-40B4-BE49-F238E27FC236}">
                <a16:creationId xmlns:a16="http://schemas.microsoft.com/office/drawing/2014/main" id="{C338B484-CC39-7964-7B5C-9406AE81E356}"/>
              </a:ext>
            </a:extLst>
          </p:cNvPr>
          <p:cNvSpPr txBox="1">
            <a:spLocks/>
          </p:cNvSpPr>
          <p:nvPr/>
        </p:nvSpPr>
        <p:spPr>
          <a:xfrm>
            <a:off x="457200" y="5431254"/>
            <a:ext cx="7739974" cy="684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But if we feed the list in reverse into a new tree, we get the original.</a:t>
            </a:r>
          </a:p>
          <a:p>
            <a:r>
              <a:rPr lang="en-US" sz="2000" dirty="0"/>
              <a:t>Is </a:t>
            </a:r>
            <a:r>
              <a:rPr lang="en-US" sz="2000" dirty="0" err="1"/>
              <a:t>postorder</a:t>
            </a:r>
            <a:r>
              <a:rPr lang="en-US" sz="2000" dirty="0"/>
              <a:t> the reverse of preorder?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0377CAD-0F4D-03BB-FB4A-34B0FB290075}"/>
              </a:ext>
            </a:extLst>
          </p:cNvPr>
          <p:cNvGrpSpPr/>
          <p:nvPr/>
        </p:nvGrpSpPr>
        <p:grpSpPr>
          <a:xfrm>
            <a:off x="650663" y="2286010"/>
            <a:ext cx="7360573" cy="2587273"/>
            <a:chOff x="672491" y="2035451"/>
            <a:chExt cx="7360573" cy="258727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2CB3FB-7FD3-2223-BC72-659E7299C0CF}"/>
                </a:ext>
              </a:extLst>
            </p:cNvPr>
            <p:cNvSpPr txBox="1"/>
            <p:nvPr/>
          </p:nvSpPr>
          <p:spPr>
            <a:xfrm>
              <a:off x="3613737" y="2037401"/>
              <a:ext cx="1972515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Postorder</a:t>
              </a:r>
              <a:r>
                <a:rPr lang="en-US" dirty="0"/>
                <a:t> traversal</a:t>
              </a:r>
            </a:p>
            <a:p>
              <a:endParaRPr lang="en-US" dirty="0"/>
            </a:p>
            <a:p>
              <a:pPr algn="ctr"/>
              <a:r>
                <a:rPr lang="en-US" dirty="0"/>
                <a:t>4</a:t>
              </a:r>
            </a:p>
            <a:p>
              <a:pPr algn="ctr"/>
              <a:r>
                <a:rPr lang="en-US" dirty="0"/>
                <a:t>3</a:t>
              </a:r>
            </a:p>
            <a:p>
              <a:pPr algn="ctr"/>
              <a:r>
                <a:rPr lang="en-US" dirty="0"/>
                <a:t>5</a:t>
              </a:r>
            </a:p>
            <a:p>
              <a:pPr algn="ctr"/>
              <a:r>
                <a:rPr lang="en-US" dirty="0"/>
                <a:t>7</a:t>
              </a:r>
            </a:p>
            <a:p>
              <a:pPr algn="ctr"/>
              <a:r>
                <a:rPr lang="en-US" dirty="0"/>
                <a:t>9</a:t>
              </a:r>
            </a:p>
            <a:p>
              <a:pPr algn="ctr"/>
              <a:r>
                <a:rPr lang="en-US" dirty="0"/>
                <a:t>8</a:t>
              </a:r>
            </a:p>
            <a:p>
              <a:pPr algn="ctr"/>
              <a:r>
                <a:rPr lang="en-US" dirty="0"/>
                <a:t>6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1815C23-2128-D804-8075-A8631C08F4E3}"/>
                </a:ext>
              </a:extLst>
            </p:cNvPr>
            <p:cNvSpPr txBox="1"/>
            <p:nvPr/>
          </p:nvSpPr>
          <p:spPr>
            <a:xfrm>
              <a:off x="1161923" y="2035451"/>
              <a:ext cx="1835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Original tree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39AE98E-2A02-E733-1900-88E4BE4451A2}"/>
                </a:ext>
              </a:extLst>
            </p:cNvPr>
            <p:cNvSpPr txBox="1"/>
            <p:nvPr/>
          </p:nvSpPr>
          <p:spPr>
            <a:xfrm>
              <a:off x="6197870" y="2053552"/>
              <a:ext cx="1835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New tree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BAA2D646-F083-CED6-4376-77843B1814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2491" y="2588685"/>
              <a:ext cx="2732327" cy="1508206"/>
              <a:chOff x="2649613" y="3548172"/>
              <a:chExt cx="4873930" cy="2690340"/>
            </a:xfrm>
          </p:grpSpPr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7E983CA7-BB4E-5084-93AB-C6B4A4FD6698}"/>
                  </a:ext>
                </a:extLst>
              </p:cNvPr>
              <p:cNvSpPr/>
              <p:nvPr/>
            </p:nvSpPr>
            <p:spPr>
              <a:xfrm>
                <a:off x="4854272" y="354817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6</a:t>
                </a: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140F2214-1AD0-E509-B7BD-C4DDE8FC57A4}"/>
                  </a:ext>
                </a:extLst>
              </p:cNvPr>
              <p:cNvSpPr/>
              <p:nvPr/>
            </p:nvSpPr>
            <p:spPr>
              <a:xfrm>
                <a:off x="3721799" y="41104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5</a:t>
                </a: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14B78847-B5B9-E7E2-CF3B-46C993AEFDFD}"/>
                  </a:ext>
                </a:extLst>
              </p:cNvPr>
              <p:cNvSpPr/>
              <p:nvPr/>
            </p:nvSpPr>
            <p:spPr>
              <a:xfrm>
                <a:off x="6053370" y="41104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8</a:t>
                </a: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9B200212-2510-8A72-4B8D-EBB1AC3C63B7}"/>
                  </a:ext>
                </a:extLst>
              </p:cNvPr>
              <p:cNvSpPr/>
              <p:nvPr/>
            </p:nvSpPr>
            <p:spPr>
              <a:xfrm>
                <a:off x="3118337" y="4656259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3</a:t>
                </a: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63CFD9D4-9562-CBE0-9A3F-69D096265312}"/>
                  </a:ext>
                </a:extLst>
              </p:cNvPr>
              <p:cNvSpPr/>
              <p:nvPr/>
            </p:nvSpPr>
            <p:spPr>
              <a:xfrm>
                <a:off x="5441739" y="47283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7</a:t>
                </a: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CEE939ED-B9EB-CF5B-4E84-96ED004B9517}"/>
                  </a:ext>
                </a:extLst>
              </p:cNvPr>
              <p:cNvSpPr/>
              <p:nvPr/>
            </p:nvSpPr>
            <p:spPr>
              <a:xfrm>
                <a:off x="2649613" y="5433560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4CA01E93-A90A-8DB0-C3B0-0E1368ABCD63}"/>
                  </a:ext>
                </a:extLst>
              </p:cNvPr>
              <p:cNvSpPr/>
              <p:nvPr/>
            </p:nvSpPr>
            <p:spPr>
              <a:xfrm>
                <a:off x="3622432" y="5262847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4</a:t>
                </a:r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EDB9999A-968A-C24F-FFA5-A9C1C08EF669}"/>
                  </a:ext>
                </a:extLst>
              </p:cNvPr>
              <p:cNvSpPr/>
              <p:nvPr/>
            </p:nvSpPr>
            <p:spPr>
              <a:xfrm>
                <a:off x="6670403" y="4700557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9</a:t>
                </a:r>
              </a:p>
            </p:txBody>
          </p: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E1E3FDC0-F9BD-985E-F9C5-B1D30D20BAF5}"/>
                  </a:ext>
                </a:extLst>
              </p:cNvPr>
              <p:cNvCxnSpPr>
                <a:stCxn id="106" idx="3"/>
                <a:endCxn id="107" idx="7"/>
              </p:cNvCxnSpPr>
              <p:nvPr/>
            </p:nvCxnSpPr>
            <p:spPr>
              <a:xfrm flipH="1">
                <a:off x="4201744" y="4028117"/>
                <a:ext cx="734873" cy="16469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E2525F3D-3311-192F-C219-383B0261D2D2}"/>
                  </a:ext>
                </a:extLst>
              </p:cNvPr>
              <p:cNvCxnSpPr>
                <a:stCxn id="106" idx="5"/>
                <a:endCxn id="108" idx="1"/>
              </p:cNvCxnSpPr>
              <p:nvPr/>
            </p:nvCxnSpPr>
            <p:spPr>
              <a:xfrm>
                <a:off x="5334217" y="4028117"/>
                <a:ext cx="801498" cy="16469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3FC8D4A1-29EC-F33F-1DB3-C8D4A0BFBA43}"/>
                  </a:ext>
                </a:extLst>
              </p:cNvPr>
              <p:cNvCxnSpPr>
                <a:stCxn id="107" idx="3"/>
                <a:endCxn id="109" idx="7"/>
              </p:cNvCxnSpPr>
              <p:nvPr/>
            </p:nvCxnSpPr>
            <p:spPr>
              <a:xfrm flipH="1">
                <a:off x="3598282" y="4590407"/>
                <a:ext cx="205862" cy="148197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7" name="Straight Arrow Connector 116">
                <a:extLst>
                  <a:ext uri="{FF2B5EF4-FFF2-40B4-BE49-F238E27FC236}">
                    <a16:creationId xmlns:a16="http://schemas.microsoft.com/office/drawing/2014/main" id="{D0641685-3307-A29E-95B6-E1B2B72DB4EA}"/>
                  </a:ext>
                </a:extLst>
              </p:cNvPr>
              <p:cNvCxnSpPr>
                <a:stCxn id="107" idx="5"/>
                <a:endCxn id="122" idx="0"/>
              </p:cNvCxnSpPr>
              <p:nvPr/>
            </p:nvCxnSpPr>
            <p:spPr>
              <a:xfrm>
                <a:off x="4201744" y="4590407"/>
                <a:ext cx="268774" cy="11015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4A52BE9A-2346-0EC0-B31F-392E7F22E733}"/>
                  </a:ext>
                </a:extLst>
              </p:cNvPr>
              <p:cNvCxnSpPr>
                <a:stCxn id="108" idx="3"/>
                <a:endCxn id="110" idx="7"/>
              </p:cNvCxnSpPr>
              <p:nvPr/>
            </p:nvCxnSpPr>
            <p:spPr>
              <a:xfrm flipH="1">
                <a:off x="5921684" y="4590407"/>
                <a:ext cx="214031" cy="2203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A25D7A42-BCE5-EF6E-8561-3C9A1B59DD54}"/>
                  </a:ext>
                </a:extLst>
              </p:cNvPr>
              <p:cNvCxnSpPr>
                <a:stCxn id="108" idx="5"/>
                <a:endCxn id="113" idx="1"/>
              </p:cNvCxnSpPr>
              <p:nvPr/>
            </p:nvCxnSpPr>
            <p:spPr>
              <a:xfrm>
                <a:off x="6533315" y="4590407"/>
                <a:ext cx="219433" cy="192495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C557321B-25BE-AC0A-C3F7-E6608FF36FEF}"/>
                  </a:ext>
                </a:extLst>
              </p:cNvPr>
              <p:cNvCxnSpPr>
                <a:stCxn id="109" idx="3"/>
                <a:endCxn id="111" idx="0"/>
              </p:cNvCxnSpPr>
              <p:nvPr/>
            </p:nvCxnSpPr>
            <p:spPr>
              <a:xfrm flipH="1">
                <a:off x="2826847" y="5136204"/>
                <a:ext cx="373835" cy="2973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4A61862F-7E33-6894-D1D7-6A90C34F4924}"/>
                  </a:ext>
                </a:extLst>
              </p:cNvPr>
              <p:cNvCxnSpPr>
                <a:stCxn id="109" idx="5"/>
                <a:endCxn id="112" idx="0"/>
              </p:cNvCxnSpPr>
              <p:nvPr/>
            </p:nvCxnSpPr>
            <p:spPr>
              <a:xfrm>
                <a:off x="3598282" y="5136204"/>
                <a:ext cx="305295" cy="12664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A6B0441B-ADE7-E6D7-ADB3-CA5B22823584}"/>
                  </a:ext>
                </a:extLst>
              </p:cNvPr>
              <p:cNvSpPr/>
              <p:nvPr/>
            </p:nvSpPr>
            <p:spPr>
              <a:xfrm>
                <a:off x="4293284" y="4700557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9A226A81-8CB2-D646-8FB7-AD600EB9FA7A}"/>
                  </a:ext>
                </a:extLst>
              </p:cNvPr>
              <p:cNvSpPr/>
              <p:nvPr/>
            </p:nvSpPr>
            <p:spPr>
              <a:xfrm>
                <a:off x="4106855" y="5884045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150BA158-0DF3-CC18-40F7-9DB9DDB030B4}"/>
                  </a:ext>
                </a:extLst>
              </p:cNvPr>
              <p:cNvSpPr/>
              <p:nvPr/>
            </p:nvSpPr>
            <p:spPr>
              <a:xfrm>
                <a:off x="3346746" y="5869435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125" name="Straight Arrow Connector 124">
                <a:extLst>
                  <a:ext uri="{FF2B5EF4-FFF2-40B4-BE49-F238E27FC236}">
                    <a16:creationId xmlns:a16="http://schemas.microsoft.com/office/drawing/2014/main" id="{F4AFA98C-B32C-9B5B-5542-049E60B51FB2}"/>
                  </a:ext>
                </a:extLst>
              </p:cNvPr>
              <p:cNvCxnSpPr>
                <a:stCxn id="112" idx="3"/>
                <a:endCxn id="124" idx="0"/>
              </p:cNvCxnSpPr>
              <p:nvPr/>
            </p:nvCxnSpPr>
            <p:spPr>
              <a:xfrm flipH="1">
                <a:off x="3523980" y="5742792"/>
                <a:ext cx="180797" cy="12664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>
                <a:extLst>
                  <a:ext uri="{FF2B5EF4-FFF2-40B4-BE49-F238E27FC236}">
                    <a16:creationId xmlns:a16="http://schemas.microsoft.com/office/drawing/2014/main" id="{DD29C88F-0920-E6DF-3862-CB069AF4220E}"/>
                  </a:ext>
                </a:extLst>
              </p:cNvPr>
              <p:cNvCxnSpPr>
                <a:stCxn id="112" idx="5"/>
                <a:endCxn id="123" idx="0"/>
              </p:cNvCxnSpPr>
              <p:nvPr/>
            </p:nvCxnSpPr>
            <p:spPr>
              <a:xfrm>
                <a:off x="4102377" y="5742792"/>
                <a:ext cx="181712" cy="14125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4D90AA7F-8C8C-7534-7D6A-E84B95524CB9}"/>
                  </a:ext>
                </a:extLst>
              </p:cNvPr>
              <p:cNvSpPr/>
              <p:nvPr/>
            </p:nvSpPr>
            <p:spPr>
              <a:xfrm>
                <a:off x="5950673" y="5368890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47A1E0C4-A482-21A8-038C-9AD0F2FE186A}"/>
                  </a:ext>
                </a:extLst>
              </p:cNvPr>
              <p:cNvSpPr/>
              <p:nvPr/>
            </p:nvSpPr>
            <p:spPr>
              <a:xfrm>
                <a:off x="5143031" y="5387203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129" name="Straight Arrow Connector 128">
                <a:extLst>
                  <a:ext uri="{FF2B5EF4-FFF2-40B4-BE49-F238E27FC236}">
                    <a16:creationId xmlns:a16="http://schemas.microsoft.com/office/drawing/2014/main" id="{830C631B-7081-2D80-F51F-DAADBE977D6A}"/>
                  </a:ext>
                </a:extLst>
              </p:cNvPr>
              <p:cNvCxnSpPr>
                <a:stCxn id="110" idx="3"/>
                <a:endCxn id="128" idx="0"/>
              </p:cNvCxnSpPr>
              <p:nvPr/>
            </p:nvCxnSpPr>
            <p:spPr>
              <a:xfrm flipH="1">
                <a:off x="5320265" y="5208307"/>
                <a:ext cx="203819" cy="17889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30" name="Straight Arrow Connector 129">
                <a:extLst>
                  <a:ext uri="{FF2B5EF4-FFF2-40B4-BE49-F238E27FC236}">
                    <a16:creationId xmlns:a16="http://schemas.microsoft.com/office/drawing/2014/main" id="{C64E148E-DDF8-5870-A280-2350675C672A}"/>
                  </a:ext>
                </a:extLst>
              </p:cNvPr>
              <p:cNvCxnSpPr>
                <a:stCxn id="110" idx="5"/>
                <a:endCxn id="127" idx="0"/>
              </p:cNvCxnSpPr>
              <p:nvPr/>
            </p:nvCxnSpPr>
            <p:spPr>
              <a:xfrm>
                <a:off x="5921684" y="5208307"/>
                <a:ext cx="206223" cy="16058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142F48CC-D97A-4B2A-FD96-8F7D70918976}"/>
                  </a:ext>
                </a:extLst>
              </p:cNvPr>
              <p:cNvSpPr/>
              <p:nvPr/>
            </p:nvSpPr>
            <p:spPr>
              <a:xfrm>
                <a:off x="7169076" y="5366758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05F79ADE-2E5D-EABE-1160-455C7D116CA8}"/>
                  </a:ext>
                </a:extLst>
              </p:cNvPr>
              <p:cNvSpPr/>
              <p:nvPr/>
            </p:nvSpPr>
            <p:spPr>
              <a:xfrm>
                <a:off x="6403848" y="5366758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133" name="Straight Arrow Connector 132">
                <a:extLst>
                  <a:ext uri="{FF2B5EF4-FFF2-40B4-BE49-F238E27FC236}">
                    <a16:creationId xmlns:a16="http://schemas.microsoft.com/office/drawing/2014/main" id="{A7217793-B3D4-EA48-6968-92C3F5894698}"/>
                  </a:ext>
                </a:extLst>
              </p:cNvPr>
              <p:cNvCxnSpPr>
                <a:stCxn id="113" idx="3"/>
                <a:endCxn id="132" idx="0"/>
              </p:cNvCxnSpPr>
              <p:nvPr/>
            </p:nvCxnSpPr>
            <p:spPr>
              <a:xfrm flipH="1">
                <a:off x="6581082" y="5180502"/>
                <a:ext cx="171666" cy="1862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34" name="Straight Arrow Connector 133">
                <a:extLst>
                  <a:ext uri="{FF2B5EF4-FFF2-40B4-BE49-F238E27FC236}">
                    <a16:creationId xmlns:a16="http://schemas.microsoft.com/office/drawing/2014/main" id="{52A6AD42-8A28-CB13-805E-CB7CA6E3F939}"/>
                  </a:ext>
                </a:extLst>
              </p:cNvPr>
              <p:cNvCxnSpPr>
                <a:stCxn id="113" idx="5"/>
                <a:endCxn id="131" idx="0"/>
              </p:cNvCxnSpPr>
              <p:nvPr/>
            </p:nvCxnSpPr>
            <p:spPr>
              <a:xfrm>
                <a:off x="7150348" y="5180502"/>
                <a:ext cx="195962" cy="1862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26345AA5-A944-D1C0-D7BA-FC4185CA721D}"/>
                </a:ext>
              </a:extLst>
            </p:cNvPr>
            <p:cNvGrpSpPr/>
            <p:nvPr/>
          </p:nvGrpSpPr>
          <p:grpSpPr>
            <a:xfrm>
              <a:off x="5540253" y="2532116"/>
              <a:ext cx="2492811" cy="2047722"/>
              <a:chOff x="5386124" y="2528548"/>
              <a:chExt cx="2492811" cy="2047722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F5C5E55B-9A76-E6F5-91CF-7D71B8F7F6B7}"/>
                  </a:ext>
                </a:extLst>
              </p:cNvPr>
              <p:cNvSpPr/>
              <p:nvPr/>
            </p:nvSpPr>
            <p:spPr>
              <a:xfrm>
                <a:off x="6276478" y="3678958"/>
                <a:ext cx="315220" cy="31522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6</a:t>
                </a: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AF73DD28-405F-CA43-8414-9F42DE7E4C9C}"/>
                  </a:ext>
                </a:extLst>
              </p:cNvPr>
              <p:cNvSpPr/>
              <p:nvPr/>
            </p:nvSpPr>
            <p:spPr>
              <a:xfrm>
                <a:off x="6391875" y="2895673"/>
                <a:ext cx="315220" cy="31522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5</a:t>
                </a: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E061DDCA-F97D-2FC2-9D92-3FC6FDFE4CE6}"/>
                  </a:ext>
                </a:extLst>
              </p:cNvPr>
              <p:cNvSpPr/>
              <p:nvPr/>
            </p:nvSpPr>
            <p:spPr>
              <a:xfrm>
                <a:off x="6979499" y="3986093"/>
                <a:ext cx="315220" cy="31522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8</a:t>
                </a: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B0A30200-1E32-6A4E-9691-0281B23A1530}"/>
                  </a:ext>
                </a:extLst>
              </p:cNvPr>
              <p:cNvSpPr/>
              <p:nvPr/>
            </p:nvSpPr>
            <p:spPr>
              <a:xfrm>
                <a:off x="5620565" y="2882929"/>
                <a:ext cx="315220" cy="31522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3</a:t>
                </a: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F46C10F-09CE-D15A-7886-6DA2D0812087}"/>
                  </a:ext>
                </a:extLst>
              </p:cNvPr>
              <p:cNvSpPr/>
              <p:nvPr/>
            </p:nvSpPr>
            <p:spPr>
              <a:xfrm>
                <a:off x="6789354" y="3245534"/>
                <a:ext cx="315220" cy="31522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7</a:t>
                </a:r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BB2217AA-F8F9-23F3-990C-1B3738B78293}"/>
                  </a:ext>
                </a:extLst>
              </p:cNvPr>
              <p:cNvSpPr/>
              <p:nvPr/>
            </p:nvSpPr>
            <p:spPr>
              <a:xfrm>
                <a:off x="5386124" y="3290162"/>
                <a:ext cx="198714" cy="198714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FC24EA53-A8EC-B8D7-5B4B-B9F30123BF8E}"/>
                  </a:ext>
                </a:extLst>
              </p:cNvPr>
              <p:cNvSpPr/>
              <p:nvPr/>
            </p:nvSpPr>
            <p:spPr>
              <a:xfrm>
                <a:off x="5974122" y="2528548"/>
                <a:ext cx="315220" cy="31522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4</a:t>
                </a: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CF07233F-35BE-FB26-2D16-7B294EB79BB4}"/>
                  </a:ext>
                </a:extLst>
              </p:cNvPr>
              <p:cNvSpPr/>
              <p:nvPr/>
            </p:nvSpPr>
            <p:spPr>
              <a:xfrm>
                <a:off x="7326979" y="3618073"/>
                <a:ext cx="315220" cy="31522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9</a:t>
                </a:r>
              </a:p>
            </p:txBody>
          </p: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A2C620D7-4793-D07A-1F36-1BC453637475}"/>
                  </a:ext>
                </a:extLst>
              </p:cNvPr>
              <p:cNvCxnSpPr>
                <a:cxnSpLocks/>
                <a:stCxn id="82" idx="5"/>
                <a:endCxn id="77" idx="1"/>
              </p:cNvCxnSpPr>
              <p:nvPr/>
            </p:nvCxnSpPr>
            <p:spPr>
              <a:xfrm>
                <a:off x="6243179" y="2797605"/>
                <a:ext cx="194859" cy="144231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C2AB7815-BE98-2EF5-2DDC-93A1CDC4243D}"/>
                  </a:ext>
                </a:extLst>
              </p:cNvPr>
              <p:cNvCxnSpPr>
                <a:cxnSpLocks/>
                <a:stCxn id="79" idx="5"/>
                <a:endCxn id="92" idx="0"/>
              </p:cNvCxnSpPr>
              <p:nvPr/>
            </p:nvCxnSpPr>
            <p:spPr>
              <a:xfrm>
                <a:off x="5889622" y="3151986"/>
                <a:ext cx="115936" cy="131487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B295F32E-D7D8-5624-FDD4-40100B76A3EA}"/>
                  </a:ext>
                </a:extLst>
              </p:cNvPr>
              <p:cNvCxnSpPr>
                <a:cxnSpLocks/>
                <a:stCxn id="83" idx="3"/>
                <a:endCxn id="78" idx="7"/>
              </p:cNvCxnSpPr>
              <p:nvPr/>
            </p:nvCxnSpPr>
            <p:spPr>
              <a:xfrm flipH="1">
                <a:off x="7248556" y="3887130"/>
                <a:ext cx="124586" cy="14512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551336C1-B77E-790A-61C4-BB336EF26204}"/>
                  </a:ext>
                </a:extLst>
              </p:cNvPr>
              <p:cNvCxnSpPr>
                <a:cxnSpLocks/>
                <a:stCxn id="78" idx="5"/>
                <a:endCxn id="93" idx="1"/>
              </p:cNvCxnSpPr>
              <p:nvPr/>
            </p:nvCxnSpPr>
            <p:spPr>
              <a:xfrm>
                <a:off x="7248556" y="4255150"/>
                <a:ext cx="145657" cy="126212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5A0D881F-A021-EB02-121E-A7E5D2098F02}"/>
                  </a:ext>
                </a:extLst>
              </p:cNvPr>
              <p:cNvCxnSpPr>
                <a:cxnSpLocks/>
                <a:stCxn id="79" idx="3"/>
                <a:endCxn id="81" idx="7"/>
              </p:cNvCxnSpPr>
              <p:nvPr/>
            </p:nvCxnSpPr>
            <p:spPr>
              <a:xfrm flipH="1">
                <a:off x="5555737" y="3151986"/>
                <a:ext cx="110991" cy="167277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51BC4948-238D-04E5-35A8-F14E0FDA3DF5}"/>
                  </a:ext>
                </a:extLst>
              </p:cNvPr>
              <p:cNvCxnSpPr>
                <a:cxnSpLocks/>
                <a:stCxn id="76" idx="5"/>
                <a:endCxn id="101" idx="1"/>
              </p:cNvCxnSpPr>
              <p:nvPr/>
            </p:nvCxnSpPr>
            <p:spPr>
              <a:xfrm>
                <a:off x="6545535" y="3948015"/>
                <a:ext cx="145006" cy="132212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51D65DAB-1E5F-CEB8-9553-7ECDE80DF5E7}"/>
                  </a:ext>
                </a:extLst>
              </p:cNvPr>
              <p:cNvSpPr/>
              <p:nvPr/>
            </p:nvSpPr>
            <p:spPr>
              <a:xfrm>
                <a:off x="6762272" y="4377556"/>
                <a:ext cx="198714" cy="198714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E26C8037-1539-C95A-6723-567C5E5DEB03}"/>
                  </a:ext>
                </a:extLst>
              </p:cNvPr>
              <p:cNvSpPr/>
              <p:nvPr/>
            </p:nvSpPr>
            <p:spPr>
              <a:xfrm>
                <a:off x="5906201" y="3283473"/>
                <a:ext cx="198714" cy="198714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1469C674-8519-FB2C-3260-0DF6C5CA4529}"/>
                  </a:ext>
                </a:extLst>
              </p:cNvPr>
              <p:cNvSpPr/>
              <p:nvPr/>
            </p:nvSpPr>
            <p:spPr>
              <a:xfrm>
                <a:off x="7365112" y="4352261"/>
                <a:ext cx="198714" cy="198714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833BFF9E-9AE8-4E5D-8376-7FFE75D105C1}"/>
                  </a:ext>
                </a:extLst>
              </p:cNvPr>
              <p:cNvCxnSpPr>
                <a:cxnSpLocks/>
                <a:stCxn id="77" idx="3"/>
                <a:endCxn id="96" idx="7"/>
              </p:cNvCxnSpPr>
              <p:nvPr/>
            </p:nvCxnSpPr>
            <p:spPr>
              <a:xfrm flipH="1">
                <a:off x="6356874" y="3164730"/>
                <a:ext cx="81164" cy="147844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95C97632-6052-C4B6-F54E-493F45468F58}"/>
                  </a:ext>
                </a:extLst>
              </p:cNvPr>
              <p:cNvCxnSpPr>
                <a:cxnSpLocks/>
                <a:stCxn id="76" idx="3"/>
                <a:endCxn id="97" idx="7"/>
              </p:cNvCxnSpPr>
              <p:nvPr/>
            </p:nvCxnSpPr>
            <p:spPr>
              <a:xfrm flipH="1">
                <a:off x="6225903" y="3948015"/>
                <a:ext cx="96738" cy="138934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D2C88C4B-4335-BF5B-898C-982531B95E92}"/>
                  </a:ext>
                </a:extLst>
              </p:cNvPr>
              <p:cNvSpPr/>
              <p:nvPr/>
            </p:nvSpPr>
            <p:spPr>
              <a:xfrm>
                <a:off x="6187261" y="3283473"/>
                <a:ext cx="198714" cy="198714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3C28C4D3-60AD-53CA-F374-2612C5BBAF32}"/>
                  </a:ext>
                </a:extLst>
              </p:cNvPr>
              <p:cNvSpPr/>
              <p:nvPr/>
            </p:nvSpPr>
            <p:spPr>
              <a:xfrm>
                <a:off x="6056290" y="4057848"/>
                <a:ext cx="198714" cy="198714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0D3317B7-E678-52FE-4FA8-7586E615B0A8}"/>
                  </a:ext>
                </a:extLst>
              </p:cNvPr>
              <p:cNvCxnSpPr>
                <a:cxnSpLocks/>
                <a:stCxn id="80" idx="3"/>
                <a:endCxn id="76" idx="7"/>
              </p:cNvCxnSpPr>
              <p:nvPr/>
            </p:nvCxnSpPr>
            <p:spPr>
              <a:xfrm flipH="1">
                <a:off x="6545535" y="3514591"/>
                <a:ext cx="289982" cy="21053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DE94EFD2-49E2-FA55-DD3B-910FBD2E201D}"/>
                  </a:ext>
                </a:extLst>
              </p:cNvPr>
              <p:cNvCxnSpPr>
                <a:cxnSpLocks/>
                <a:stCxn id="80" idx="5"/>
                <a:endCxn id="83" idx="1"/>
              </p:cNvCxnSpPr>
              <p:nvPr/>
            </p:nvCxnSpPr>
            <p:spPr>
              <a:xfrm>
                <a:off x="7058411" y="3514591"/>
                <a:ext cx="314731" cy="149645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77B5F5CC-A14F-803C-42A8-A43D940EED92}"/>
                  </a:ext>
                </a:extLst>
              </p:cNvPr>
              <p:cNvSpPr/>
              <p:nvPr/>
            </p:nvSpPr>
            <p:spPr>
              <a:xfrm>
                <a:off x="7680221" y="4054898"/>
                <a:ext cx="198714" cy="198714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C741E650-512F-75E6-C4B8-D6333AA15E48}"/>
                  </a:ext>
                </a:extLst>
              </p:cNvPr>
              <p:cNvSpPr/>
              <p:nvPr/>
            </p:nvSpPr>
            <p:spPr>
              <a:xfrm>
                <a:off x="6661440" y="4051126"/>
                <a:ext cx="198714" cy="198714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55375E62-D1E3-F7A3-CF89-B371953D8E66}"/>
                  </a:ext>
                </a:extLst>
              </p:cNvPr>
              <p:cNvCxnSpPr>
                <a:cxnSpLocks/>
                <a:stCxn id="78" idx="3"/>
                <a:endCxn id="91" idx="7"/>
              </p:cNvCxnSpPr>
              <p:nvPr/>
            </p:nvCxnSpPr>
            <p:spPr>
              <a:xfrm flipH="1">
                <a:off x="6931885" y="4255150"/>
                <a:ext cx="93777" cy="151507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B517F1E9-DEA9-FF8D-0DF7-560AEA5A4348}"/>
                  </a:ext>
                </a:extLst>
              </p:cNvPr>
              <p:cNvCxnSpPr>
                <a:cxnSpLocks/>
                <a:stCxn id="83" idx="5"/>
                <a:endCxn id="100" idx="0"/>
              </p:cNvCxnSpPr>
              <p:nvPr/>
            </p:nvCxnSpPr>
            <p:spPr>
              <a:xfrm>
                <a:off x="7596036" y="3887130"/>
                <a:ext cx="183542" cy="167768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6F3084CB-9D8D-0C58-5627-A78B821B6350}"/>
                  </a:ext>
                </a:extLst>
              </p:cNvPr>
              <p:cNvCxnSpPr>
                <a:cxnSpLocks/>
                <a:stCxn id="82" idx="3"/>
                <a:endCxn id="79" idx="7"/>
              </p:cNvCxnSpPr>
              <p:nvPr/>
            </p:nvCxnSpPr>
            <p:spPr>
              <a:xfrm flipH="1">
                <a:off x="5889622" y="2797605"/>
                <a:ext cx="130663" cy="131487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EFF942AD-E068-DD3D-35CC-87ED4370A9E5}"/>
                  </a:ext>
                </a:extLst>
              </p:cNvPr>
              <p:cNvCxnSpPr>
                <a:cxnSpLocks/>
                <a:stCxn id="77" idx="5"/>
                <a:endCxn id="80" idx="1"/>
              </p:cNvCxnSpPr>
              <p:nvPr/>
            </p:nvCxnSpPr>
            <p:spPr>
              <a:xfrm>
                <a:off x="6660932" y="3164730"/>
                <a:ext cx="174585" cy="126967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4BC01FCB-0D24-59E1-B0D1-195362AF18C5}"/>
              </a:ext>
            </a:extLst>
          </p:cNvPr>
          <p:cNvCxnSpPr/>
          <p:nvPr/>
        </p:nvCxnSpPr>
        <p:spPr>
          <a:xfrm flipV="1">
            <a:off x="4861457" y="2966265"/>
            <a:ext cx="0" cy="1738008"/>
          </a:xfrm>
          <a:prstGeom prst="straightConnector1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92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postorder</a:t>
            </a:r>
            <a:r>
              <a:rPr lang="en-US" dirty="0"/>
              <a:t> vs preorder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02A8A7EF-AD09-9782-DAD2-141B57FB59F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331672"/>
            <a:ext cx="7739974" cy="4508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No, </a:t>
            </a:r>
            <a:r>
              <a:rPr lang="en-US" sz="2000" dirty="0" err="1"/>
              <a:t>postorder</a:t>
            </a:r>
            <a:r>
              <a:rPr lang="en-US" sz="2000" dirty="0"/>
              <a:t> is not the reverse of  preorder.  But why?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EEF404-6D40-2323-83DB-55B16274AB77}"/>
              </a:ext>
            </a:extLst>
          </p:cNvPr>
          <p:cNvGrpSpPr/>
          <p:nvPr/>
        </p:nvGrpSpPr>
        <p:grpSpPr>
          <a:xfrm>
            <a:off x="650663" y="2263534"/>
            <a:ext cx="7197950" cy="2606333"/>
            <a:chOff x="771323" y="2161763"/>
            <a:chExt cx="7197950" cy="260633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47414D9-94F7-6BBA-F41E-D78D3E9EF086}"/>
                </a:ext>
              </a:extLst>
            </p:cNvPr>
            <p:cNvSpPr txBox="1"/>
            <p:nvPr/>
          </p:nvSpPr>
          <p:spPr>
            <a:xfrm>
              <a:off x="3712569" y="2182773"/>
              <a:ext cx="1972515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Postorder</a:t>
              </a:r>
              <a:r>
                <a:rPr lang="en-US" dirty="0"/>
                <a:t> traversal</a:t>
              </a:r>
            </a:p>
            <a:p>
              <a:endParaRPr lang="en-US" dirty="0"/>
            </a:p>
            <a:p>
              <a:pPr algn="ctr"/>
              <a:r>
                <a:rPr lang="en-US" dirty="0"/>
                <a:t>4</a:t>
              </a:r>
            </a:p>
            <a:p>
              <a:pPr algn="ctr"/>
              <a:r>
                <a:rPr lang="en-US" dirty="0"/>
                <a:t>3</a:t>
              </a:r>
            </a:p>
            <a:p>
              <a:pPr algn="ctr"/>
              <a:r>
                <a:rPr lang="en-US" dirty="0"/>
                <a:t>5</a:t>
              </a:r>
            </a:p>
            <a:p>
              <a:pPr algn="ctr"/>
              <a:r>
                <a:rPr lang="en-US" dirty="0"/>
                <a:t>7</a:t>
              </a:r>
            </a:p>
            <a:p>
              <a:pPr algn="ctr"/>
              <a:r>
                <a:rPr lang="en-US" dirty="0"/>
                <a:t>9</a:t>
              </a:r>
            </a:p>
            <a:p>
              <a:pPr algn="ctr"/>
              <a:r>
                <a:rPr lang="en-US" dirty="0"/>
                <a:t>8</a:t>
              </a:r>
            </a:p>
            <a:p>
              <a:pPr algn="ctr"/>
              <a:r>
                <a:rPr lang="en-US" dirty="0"/>
                <a:t>6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39EE77-5D6A-21D4-42D6-A633078ABAA8}"/>
                </a:ext>
              </a:extLst>
            </p:cNvPr>
            <p:cNvSpPr txBox="1"/>
            <p:nvPr/>
          </p:nvSpPr>
          <p:spPr>
            <a:xfrm>
              <a:off x="1260755" y="2180823"/>
              <a:ext cx="1835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Original tree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9D78DF1-535F-597C-02BE-8F68FA288F9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71323" y="2734057"/>
              <a:ext cx="2732327" cy="1508206"/>
              <a:chOff x="2649613" y="3548172"/>
              <a:chExt cx="4873930" cy="2690340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1B7F774-FA9D-1A3C-9D79-2A102550ADD4}"/>
                  </a:ext>
                </a:extLst>
              </p:cNvPr>
              <p:cNvSpPr/>
              <p:nvPr/>
            </p:nvSpPr>
            <p:spPr>
              <a:xfrm>
                <a:off x="4854272" y="354817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6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DC3AD3D9-55C5-2181-43C4-69918346F42B}"/>
                  </a:ext>
                </a:extLst>
              </p:cNvPr>
              <p:cNvSpPr/>
              <p:nvPr/>
            </p:nvSpPr>
            <p:spPr>
              <a:xfrm>
                <a:off x="3721799" y="41104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5</a:t>
                </a: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0F8C44A-B131-6603-A33E-91F046802BBA}"/>
                  </a:ext>
                </a:extLst>
              </p:cNvPr>
              <p:cNvSpPr/>
              <p:nvPr/>
            </p:nvSpPr>
            <p:spPr>
              <a:xfrm>
                <a:off x="6053370" y="41104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8</a:t>
                </a: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699878E-394C-9800-EDFB-59DAEC4A3E35}"/>
                  </a:ext>
                </a:extLst>
              </p:cNvPr>
              <p:cNvSpPr/>
              <p:nvPr/>
            </p:nvSpPr>
            <p:spPr>
              <a:xfrm>
                <a:off x="3118337" y="4656259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3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CDC8003-8A03-DFBA-DFD2-61FA1170A55B}"/>
                  </a:ext>
                </a:extLst>
              </p:cNvPr>
              <p:cNvSpPr/>
              <p:nvPr/>
            </p:nvSpPr>
            <p:spPr>
              <a:xfrm>
                <a:off x="5441739" y="4728362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7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395D8A3A-3A89-2CA8-3060-A5DA0BD90A5F}"/>
                  </a:ext>
                </a:extLst>
              </p:cNvPr>
              <p:cNvSpPr/>
              <p:nvPr/>
            </p:nvSpPr>
            <p:spPr>
              <a:xfrm>
                <a:off x="2649613" y="5433560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1BCDE38-D9B3-FD51-AEED-6103980B7DCE}"/>
                  </a:ext>
                </a:extLst>
              </p:cNvPr>
              <p:cNvSpPr/>
              <p:nvPr/>
            </p:nvSpPr>
            <p:spPr>
              <a:xfrm>
                <a:off x="3622432" y="5262847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4</a:t>
                </a: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7B4B4AE-ECCE-022F-B870-2CF8BEEAF13B}"/>
                  </a:ext>
                </a:extLst>
              </p:cNvPr>
              <p:cNvSpPr/>
              <p:nvPr/>
            </p:nvSpPr>
            <p:spPr>
              <a:xfrm>
                <a:off x="6670403" y="4700557"/>
                <a:ext cx="562290" cy="562290"/>
              </a:xfrm>
              <a:prstGeom prst="ellipse">
                <a:avLst/>
              </a:prstGeom>
              <a:solidFill>
                <a:srgbClr val="00B0F0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i="1" dirty="0"/>
                  <a:t>9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64C3E839-D85B-4AEA-F31B-2E0DCA0C6788}"/>
                  </a:ext>
                </a:extLst>
              </p:cNvPr>
              <p:cNvCxnSpPr>
                <a:stCxn id="13" idx="3"/>
                <a:endCxn id="14" idx="7"/>
              </p:cNvCxnSpPr>
              <p:nvPr/>
            </p:nvCxnSpPr>
            <p:spPr>
              <a:xfrm flipH="1">
                <a:off x="4201744" y="4028117"/>
                <a:ext cx="734873" cy="16469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B55017F7-76F9-BD13-6D14-C7943C77FDA3}"/>
                  </a:ext>
                </a:extLst>
              </p:cNvPr>
              <p:cNvCxnSpPr>
                <a:stCxn id="13" idx="5"/>
                <a:endCxn id="15" idx="1"/>
              </p:cNvCxnSpPr>
              <p:nvPr/>
            </p:nvCxnSpPr>
            <p:spPr>
              <a:xfrm>
                <a:off x="5334217" y="4028117"/>
                <a:ext cx="801498" cy="16469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9FF3F05A-771C-526A-D9A0-5EFCBA239138}"/>
                  </a:ext>
                </a:extLst>
              </p:cNvPr>
              <p:cNvCxnSpPr>
                <a:stCxn id="14" idx="3"/>
                <a:endCxn id="16" idx="7"/>
              </p:cNvCxnSpPr>
              <p:nvPr/>
            </p:nvCxnSpPr>
            <p:spPr>
              <a:xfrm flipH="1">
                <a:off x="3598282" y="4590407"/>
                <a:ext cx="205862" cy="148197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9B9DFE01-65F2-8B5E-B470-0EE9F344C856}"/>
                  </a:ext>
                </a:extLst>
              </p:cNvPr>
              <p:cNvCxnSpPr>
                <a:stCxn id="14" idx="5"/>
                <a:endCxn id="29" idx="0"/>
              </p:cNvCxnSpPr>
              <p:nvPr/>
            </p:nvCxnSpPr>
            <p:spPr>
              <a:xfrm>
                <a:off x="4201744" y="4590407"/>
                <a:ext cx="268774" cy="11015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51F58E9D-37F2-DF71-3FA7-C5565FC4FE5D}"/>
                  </a:ext>
                </a:extLst>
              </p:cNvPr>
              <p:cNvCxnSpPr>
                <a:stCxn id="15" idx="3"/>
                <a:endCxn id="17" idx="7"/>
              </p:cNvCxnSpPr>
              <p:nvPr/>
            </p:nvCxnSpPr>
            <p:spPr>
              <a:xfrm flipH="1">
                <a:off x="5921684" y="4590407"/>
                <a:ext cx="214031" cy="2203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00246B56-06D2-C47A-745E-9EC388A2731A}"/>
                  </a:ext>
                </a:extLst>
              </p:cNvPr>
              <p:cNvCxnSpPr>
                <a:stCxn id="15" idx="5"/>
                <a:endCxn id="20" idx="1"/>
              </p:cNvCxnSpPr>
              <p:nvPr/>
            </p:nvCxnSpPr>
            <p:spPr>
              <a:xfrm>
                <a:off x="6533315" y="4590407"/>
                <a:ext cx="219433" cy="192495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E1D2825F-A044-7350-74FA-8B96A0FDC7DD}"/>
                  </a:ext>
                </a:extLst>
              </p:cNvPr>
              <p:cNvCxnSpPr>
                <a:stCxn id="16" idx="3"/>
                <a:endCxn id="18" idx="0"/>
              </p:cNvCxnSpPr>
              <p:nvPr/>
            </p:nvCxnSpPr>
            <p:spPr>
              <a:xfrm flipH="1">
                <a:off x="2826847" y="5136204"/>
                <a:ext cx="373835" cy="2973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AA87F2C8-39A6-A5CD-C5B6-4E33C2D595F1}"/>
                  </a:ext>
                </a:extLst>
              </p:cNvPr>
              <p:cNvCxnSpPr>
                <a:stCxn id="16" idx="5"/>
                <a:endCxn id="19" idx="0"/>
              </p:cNvCxnSpPr>
              <p:nvPr/>
            </p:nvCxnSpPr>
            <p:spPr>
              <a:xfrm>
                <a:off x="3598282" y="5136204"/>
                <a:ext cx="305295" cy="12664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2D0D3B96-D1FD-874B-2A0A-FC75476BE344}"/>
                  </a:ext>
                </a:extLst>
              </p:cNvPr>
              <p:cNvSpPr/>
              <p:nvPr/>
            </p:nvSpPr>
            <p:spPr>
              <a:xfrm>
                <a:off x="4293284" y="4700557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A846951E-A85A-A020-2197-82374E5C53D0}"/>
                  </a:ext>
                </a:extLst>
              </p:cNvPr>
              <p:cNvSpPr/>
              <p:nvPr/>
            </p:nvSpPr>
            <p:spPr>
              <a:xfrm>
                <a:off x="4106855" y="5884045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62A10A3-3875-76E7-5953-264498468A5E}"/>
                  </a:ext>
                </a:extLst>
              </p:cNvPr>
              <p:cNvSpPr/>
              <p:nvPr/>
            </p:nvSpPr>
            <p:spPr>
              <a:xfrm>
                <a:off x="3346746" y="5869435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E5045E79-BB4C-BF27-4BE0-123E8B56C408}"/>
                  </a:ext>
                </a:extLst>
              </p:cNvPr>
              <p:cNvCxnSpPr>
                <a:stCxn id="19" idx="3"/>
                <a:endCxn id="31" idx="0"/>
              </p:cNvCxnSpPr>
              <p:nvPr/>
            </p:nvCxnSpPr>
            <p:spPr>
              <a:xfrm flipH="1">
                <a:off x="3523980" y="5742792"/>
                <a:ext cx="180797" cy="12664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3B1A0180-8937-E995-9948-D2937C54676F}"/>
                  </a:ext>
                </a:extLst>
              </p:cNvPr>
              <p:cNvCxnSpPr>
                <a:stCxn id="19" idx="5"/>
                <a:endCxn id="30" idx="0"/>
              </p:cNvCxnSpPr>
              <p:nvPr/>
            </p:nvCxnSpPr>
            <p:spPr>
              <a:xfrm>
                <a:off x="4102377" y="5742792"/>
                <a:ext cx="181712" cy="14125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BD0D762-9417-CA25-E0B5-BD127E101359}"/>
                  </a:ext>
                </a:extLst>
              </p:cNvPr>
              <p:cNvSpPr/>
              <p:nvPr/>
            </p:nvSpPr>
            <p:spPr>
              <a:xfrm>
                <a:off x="5950673" y="5368890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2962DBC2-5F76-D586-2401-5D94ACF3D777}"/>
                  </a:ext>
                </a:extLst>
              </p:cNvPr>
              <p:cNvSpPr/>
              <p:nvPr/>
            </p:nvSpPr>
            <p:spPr>
              <a:xfrm>
                <a:off x="5143031" y="5387203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0ABE9769-B7C0-0214-9BC6-B2F45ECC6181}"/>
                  </a:ext>
                </a:extLst>
              </p:cNvPr>
              <p:cNvCxnSpPr>
                <a:stCxn id="17" idx="3"/>
                <a:endCxn id="35" idx="0"/>
              </p:cNvCxnSpPr>
              <p:nvPr/>
            </p:nvCxnSpPr>
            <p:spPr>
              <a:xfrm flipH="1">
                <a:off x="5320265" y="5208307"/>
                <a:ext cx="203819" cy="17889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12E20760-422F-05F5-0582-76D8739EFFD9}"/>
                  </a:ext>
                </a:extLst>
              </p:cNvPr>
              <p:cNvCxnSpPr>
                <a:stCxn id="17" idx="5"/>
                <a:endCxn id="34" idx="0"/>
              </p:cNvCxnSpPr>
              <p:nvPr/>
            </p:nvCxnSpPr>
            <p:spPr>
              <a:xfrm>
                <a:off x="5921684" y="5208307"/>
                <a:ext cx="206223" cy="16058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A62A564F-2F58-BE6D-7A1F-559B915D97C4}"/>
                  </a:ext>
                </a:extLst>
              </p:cNvPr>
              <p:cNvSpPr/>
              <p:nvPr/>
            </p:nvSpPr>
            <p:spPr>
              <a:xfrm>
                <a:off x="7169076" y="5366758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14793B0D-3BF5-3017-F647-19865965147C}"/>
                  </a:ext>
                </a:extLst>
              </p:cNvPr>
              <p:cNvSpPr/>
              <p:nvPr/>
            </p:nvSpPr>
            <p:spPr>
              <a:xfrm>
                <a:off x="6403848" y="5366758"/>
                <a:ext cx="354467" cy="354467"/>
              </a:xfrm>
              <a:prstGeom prst="ellipse">
                <a:avLst/>
              </a:prstGeom>
              <a:solidFill>
                <a:schemeClr val="bg1">
                  <a:lumMod val="50000"/>
                  <a:alpha val="50196"/>
                </a:schemeClr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000" i="1" dirty="0"/>
              </a:p>
            </p:txBody>
          </p: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C9475403-EA82-6A6C-F0F4-EB0282C5888B}"/>
                  </a:ext>
                </a:extLst>
              </p:cNvPr>
              <p:cNvCxnSpPr>
                <a:stCxn id="20" idx="3"/>
                <a:endCxn id="70" idx="0"/>
              </p:cNvCxnSpPr>
              <p:nvPr/>
            </p:nvCxnSpPr>
            <p:spPr>
              <a:xfrm flipH="1">
                <a:off x="6581082" y="5180502"/>
                <a:ext cx="171666" cy="1862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973B0C3-2271-1A7E-A8E3-04E558BC7F46}"/>
                  </a:ext>
                </a:extLst>
              </p:cNvPr>
              <p:cNvCxnSpPr>
                <a:stCxn id="20" idx="5"/>
                <a:endCxn id="69" idx="0"/>
              </p:cNvCxnSpPr>
              <p:nvPr/>
            </p:nvCxnSpPr>
            <p:spPr>
              <a:xfrm>
                <a:off x="7150348" y="5180502"/>
                <a:ext cx="195962" cy="186256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85BCDA-59C4-F6A2-4384-3C7096E6BF56}"/>
                </a:ext>
              </a:extLst>
            </p:cNvPr>
            <p:cNvSpPr txBox="1"/>
            <p:nvPr/>
          </p:nvSpPr>
          <p:spPr>
            <a:xfrm>
              <a:off x="6038146" y="2161763"/>
              <a:ext cx="1931127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Preorder traversal</a:t>
              </a:r>
            </a:p>
            <a:p>
              <a:endParaRPr lang="en-US" dirty="0"/>
            </a:p>
            <a:p>
              <a:pPr algn="ctr"/>
              <a:r>
                <a:rPr lang="en-US" dirty="0"/>
                <a:t>6</a:t>
              </a:r>
            </a:p>
            <a:p>
              <a:pPr algn="ctr"/>
              <a:r>
                <a:rPr lang="en-US" dirty="0"/>
                <a:t>5</a:t>
              </a:r>
            </a:p>
            <a:p>
              <a:pPr algn="ctr"/>
              <a:r>
                <a:rPr lang="en-US" dirty="0"/>
                <a:t>3</a:t>
              </a:r>
            </a:p>
            <a:p>
              <a:pPr algn="ctr"/>
              <a:r>
                <a:rPr lang="en-US" dirty="0"/>
                <a:t>4</a:t>
              </a:r>
            </a:p>
            <a:p>
              <a:pPr algn="ctr"/>
              <a:r>
                <a:rPr lang="en-US" dirty="0"/>
                <a:t>8</a:t>
              </a:r>
            </a:p>
            <a:p>
              <a:pPr algn="ctr"/>
              <a:r>
                <a:rPr lang="en-US" dirty="0"/>
                <a:t>7</a:t>
              </a:r>
            </a:p>
            <a:p>
              <a:pPr algn="ctr"/>
              <a:r>
                <a:rPr lang="en-US" dirty="0"/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68731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C985F3-6963-EDB2-5F04-A4F634F2C568}"/>
              </a:ext>
            </a:extLst>
          </p:cNvPr>
          <p:cNvSpPr txBox="1"/>
          <p:nvPr/>
        </p:nvSpPr>
        <p:spPr>
          <a:xfrm>
            <a:off x="2980660" y="2516221"/>
            <a:ext cx="9579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Preorder</a:t>
            </a:r>
          </a:p>
          <a:p>
            <a:pPr algn="ctr"/>
            <a:r>
              <a:rPr lang="en-US" sz="1600" dirty="0"/>
              <a:t>6</a:t>
            </a:r>
          </a:p>
          <a:p>
            <a:pPr algn="ctr"/>
            <a:r>
              <a:rPr lang="en-US" sz="1600" dirty="0"/>
              <a:t>5</a:t>
            </a:r>
          </a:p>
          <a:p>
            <a:pPr algn="ctr"/>
            <a:r>
              <a:rPr lang="en-US" sz="1600" dirty="0"/>
              <a:t>3</a:t>
            </a:r>
          </a:p>
          <a:p>
            <a:pPr algn="ctr"/>
            <a:r>
              <a:rPr lang="en-US" sz="1600" dirty="0"/>
              <a:t>4</a:t>
            </a:r>
          </a:p>
          <a:p>
            <a:pPr algn="ctr"/>
            <a:r>
              <a:rPr lang="en-US" sz="1600" dirty="0"/>
              <a:t>8</a:t>
            </a:r>
          </a:p>
          <a:p>
            <a:pPr algn="ctr"/>
            <a:r>
              <a:rPr lang="en-US" sz="1600" dirty="0"/>
              <a:t>7</a:t>
            </a:r>
          </a:p>
          <a:p>
            <a:pPr algn="ctr"/>
            <a:r>
              <a:rPr lang="en-US" sz="1600" dirty="0"/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postorder</a:t>
            </a:r>
            <a:r>
              <a:rPr lang="en-US" dirty="0"/>
              <a:t> vs preorder</a:t>
            </a:r>
            <a:endParaRPr lang="en-US" sz="3600" dirty="0">
              <a:latin typeface="Lucida Console" panose="020B0609040504020204" pitchFamily="49" charset="0"/>
              <a:ea typeface="Courier New" charset="0"/>
              <a:cs typeface="Courier New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02A8A7EF-AD09-9782-DAD2-141B57FB59F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331673"/>
            <a:ext cx="8229600" cy="6438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err="1"/>
              <a:t>Postorder</a:t>
            </a:r>
            <a:r>
              <a:rPr lang="en-US" sz="1800" dirty="0"/>
              <a:t> and preorder are not the reverse of each other because they aren’t completely reversed.  Left is always done before right.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F86B4B-909B-F69D-0E5C-09D8D173B2DA}"/>
              </a:ext>
            </a:extLst>
          </p:cNvPr>
          <p:cNvSpPr txBox="1"/>
          <p:nvPr/>
        </p:nvSpPr>
        <p:spPr>
          <a:xfrm>
            <a:off x="3836092" y="2517266"/>
            <a:ext cx="100943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Postorder</a:t>
            </a:r>
            <a:endParaRPr lang="en-US" sz="1600" dirty="0"/>
          </a:p>
          <a:p>
            <a:pPr algn="ctr"/>
            <a:r>
              <a:rPr lang="en-US" sz="1600" dirty="0"/>
              <a:t>4</a:t>
            </a:r>
          </a:p>
          <a:p>
            <a:pPr algn="ctr"/>
            <a:r>
              <a:rPr lang="en-US" sz="1600" dirty="0"/>
              <a:t>3</a:t>
            </a:r>
          </a:p>
          <a:p>
            <a:pPr algn="ctr"/>
            <a:r>
              <a:rPr lang="en-US" sz="1600" dirty="0"/>
              <a:t>5</a:t>
            </a:r>
          </a:p>
          <a:p>
            <a:pPr algn="ctr"/>
            <a:r>
              <a:rPr lang="en-US" sz="1600" dirty="0"/>
              <a:t>7</a:t>
            </a:r>
          </a:p>
          <a:p>
            <a:pPr algn="ctr"/>
            <a:r>
              <a:rPr lang="en-US" sz="1600" dirty="0"/>
              <a:t>9</a:t>
            </a:r>
          </a:p>
          <a:p>
            <a:pPr algn="ctr"/>
            <a:r>
              <a:rPr lang="en-US" sz="1600" dirty="0"/>
              <a:t>8</a:t>
            </a:r>
          </a:p>
          <a:p>
            <a:pPr algn="ctr"/>
            <a:r>
              <a:rPr lang="en-US" sz="1600" dirty="0"/>
              <a:t>6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B22983C-A7C3-A3D2-FE06-5A7C63A9C565}"/>
              </a:ext>
            </a:extLst>
          </p:cNvPr>
          <p:cNvGrpSpPr>
            <a:grpSpLocks noChangeAspect="1"/>
          </p:cNvGrpSpPr>
          <p:nvPr/>
        </p:nvGrpSpPr>
        <p:grpSpPr>
          <a:xfrm>
            <a:off x="370508" y="2917480"/>
            <a:ext cx="2732327" cy="1508206"/>
            <a:chOff x="2649613" y="3548172"/>
            <a:chExt cx="4873930" cy="269034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37B8DEA-AB30-D921-D93B-C50D2E76079A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4EB79ED-7162-9673-D3A2-8F4FCE0ECE44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68CA020-C8A2-8070-C71A-3B98F110B1DB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59C59E54-A6FC-9B65-E17D-056E6B5B5961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CB5D4F9-F16D-CE40-35AD-ABAE42D0C09A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8780F6B-3FB0-0435-31AE-915D4716C704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0EAC761-0114-CF0B-9621-9EFFE9E69585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DE6784D-E938-6814-019E-6375D94A9F2E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3695B90-A321-46BC-9BC9-5FB6BA13FD89}"/>
                </a:ext>
              </a:extLst>
            </p:cNvPr>
            <p:cNvCxnSpPr>
              <a:stCxn id="40" idx="3"/>
              <a:endCxn id="41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4CAFB0C-2A4D-CE4D-8B3E-7B472C883799}"/>
                </a:ext>
              </a:extLst>
            </p:cNvPr>
            <p:cNvCxnSpPr>
              <a:stCxn id="40" idx="5"/>
              <a:endCxn id="42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7C46BBC0-BA35-1E96-25C5-B1D6686449FD}"/>
                </a:ext>
              </a:extLst>
            </p:cNvPr>
            <p:cNvCxnSpPr>
              <a:stCxn id="41" idx="3"/>
              <a:endCxn id="43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0ABEF9F-9BF5-B020-5573-C92138D2EE3C}"/>
                </a:ext>
              </a:extLst>
            </p:cNvPr>
            <p:cNvCxnSpPr>
              <a:stCxn id="41" idx="5"/>
              <a:endCxn id="56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17E472A3-488F-82BD-E1FD-DA781F64C8FB}"/>
                </a:ext>
              </a:extLst>
            </p:cNvPr>
            <p:cNvCxnSpPr>
              <a:stCxn id="42" idx="3"/>
              <a:endCxn id="44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EB5692A-18FD-AF35-F96E-111F087EE722}"/>
                </a:ext>
              </a:extLst>
            </p:cNvPr>
            <p:cNvCxnSpPr>
              <a:stCxn id="42" idx="5"/>
              <a:endCxn id="47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6E0A34B7-3EE2-8CD7-D41F-7F26C927C735}"/>
                </a:ext>
              </a:extLst>
            </p:cNvPr>
            <p:cNvCxnSpPr>
              <a:stCxn id="43" idx="3"/>
              <a:endCxn id="45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F777E4BA-8653-DE46-5D8B-67C22554D009}"/>
                </a:ext>
              </a:extLst>
            </p:cNvPr>
            <p:cNvCxnSpPr>
              <a:stCxn id="43" idx="5"/>
              <a:endCxn id="46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69F94E4-C0AA-6C43-65BC-A3E7F2D433F6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C73ADB1-2923-1868-6222-80C23BC34CBE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937C117B-07F9-7122-FBA2-BAACC90C9E85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9F7DA73-46E4-3CF8-90E7-0EC331146C6B}"/>
                </a:ext>
              </a:extLst>
            </p:cNvPr>
            <p:cNvCxnSpPr>
              <a:stCxn id="46" idx="3"/>
              <a:endCxn id="58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4955244-0187-1007-BBC7-6D90B93343D6}"/>
                </a:ext>
              </a:extLst>
            </p:cNvPr>
            <p:cNvCxnSpPr>
              <a:stCxn id="46" idx="5"/>
              <a:endCxn id="57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50AC0BF-471F-0CFB-69BA-16058135E7EE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A5D1A48-0D00-A78E-57BC-2DB2AFF8A29B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BB8F37E-C665-D700-E429-B04DD15042A7}"/>
                </a:ext>
              </a:extLst>
            </p:cNvPr>
            <p:cNvCxnSpPr>
              <a:stCxn id="44" idx="3"/>
              <a:endCxn id="62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F16678C-2E12-55DF-8967-E7E4600DF158}"/>
                </a:ext>
              </a:extLst>
            </p:cNvPr>
            <p:cNvCxnSpPr>
              <a:stCxn id="44" idx="5"/>
              <a:endCxn id="61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E01838A5-A8AE-DB63-FB3F-4CD863E7E081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BDD7BF7-84F5-9AE7-DB52-B9336DCF61D7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DA5DE237-6702-E6CB-BAC6-ABC50E7CF6ED}"/>
                </a:ext>
              </a:extLst>
            </p:cNvPr>
            <p:cNvCxnSpPr>
              <a:stCxn id="47" idx="3"/>
              <a:endCxn id="66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C3DEF4E-24DB-7F54-3593-BEADA9238AA8}"/>
                </a:ext>
              </a:extLst>
            </p:cNvPr>
            <p:cNvCxnSpPr>
              <a:stCxn id="47" idx="5"/>
              <a:endCxn id="65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6D41A16-C813-6290-7C70-C0FA4C636F76}"/>
              </a:ext>
            </a:extLst>
          </p:cNvPr>
          <p:cNvSpPr/>
          <p:nvPr/>
        </p:nvSpPr>
        <p:spPr>
          <a:xfrm>
            <a:off x="5064652" y="2043219"/>
            <a:ext cx="35169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void preorder( node *n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if ( 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cout</a:t>
            </a:r>
            <a:r>
              <a:rPr lang="en-US" sz="1400" dirty="0">
                <a:latin typeface="Consolas" panose="020B0609020204030204" pitchFamily="49" charset="0"/>
              </a:rPr>
              <a:t> &lt;&lt; n-&gt;datum &lt;&lt; </a:t>
            </a:r>
            <a:r>
              <a:rPr lang="en-US" sz="1400" dirty="0" err="1">
                <a:latin typeface="Consolas" panose="020B0609020204030204" pitchFamily="49" charset="0"/>
              </a:rPr>
              <a:t>endl</a:t>
            </a:r>
            <a:r>
              <a:rPr 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preorder( n-&gt;left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preorder( n-&gt;right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D31AEF8-B566-C98D-D2CD-841198A81569}"/>
              </a:ext>
            </a:extLst>
          </p:cNvPr>
          <p:cNvSpPr/>
          <p:nvPr/>
        </p:nvSpPr>
        <p:spPr>
          <a:xfrm>
            <a:off x="5064652" y="4142250"/>
            <a:ext cx="36264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void </a:t>
            </a:r>
            <a:r>
              <a:rPr lang="en-US" sz="1400" dirty="0" err="1">
                <a:latin typeface="Consolas" panose="020B0609020204030204" pitchFamily="49" charset="0"/>
              </a:rPr>
              <a:t>postorder</a:t>
            </a:r>
            <a:r>
              <a:rPr lang="en-US" sz="1400" dirty="0">
                <a:latin typeface="Consolas" panose="020B0609020204030204" pitchFamily="49" charset="0"/>
              </a:rPr>
              <a:t>( node *n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if ( n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postorder</a:t>
            </a:r>
            <a:r>
              <a:rPr lang="en-US" sz="1400" dirty="0">
                <a:latin typeface="Consolas" panose="020B0609020204030204" pitchFamily="49" charset="0"/>
              </a:rPr>
              <a:t>( n-&gt;left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postorder</a:t>
            </a:r>
            <a:r>
              <a:rPr lang="en-US" sz="1400" dirty="0">
                <a:latin typeface="Consolas" panose="020B0609020204030204" pitchFamily="49" charset="0"/>
              </a:rPr>
              <a:t>( n-&gt;right );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latin typeface="Consolas" panose="020B0609020204030204" pitchFamily="49" charset="0"/>
              </a:rPr>
              <a:t>cout</a:t>
            </a:r>
            <a:r>
              <a:rPr lang="en-US" sz="1400" dirty="0">
                <a:latin typeface="Consolas" panose="020B0609020204030204" pitchFamily="49" charset="0"/>
              </a:rPr>
              <a:t> &lt;&lt; n-&gt;datum &lt;&lt; </a:t>
            </a:r>
            <a:r>
              <a:rPr lang="en-US" sz="1400" dirty="0" err="1">
                <a:latin typeface="Consolas" panose="020B0609020204030204" pitchFamily="49" charset="0"/>
              </a:rPr>
              <a:t>endl</a:t>
            </a:r>
            <a:r>
              <a:rPr 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290543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215C8-6875-4CFE-A787-AACC0758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traversal methods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A0624-3083-49FD-8887-26DDB06B7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2F2843-2504-4230-B91E-3FF0D70ADF39}"/>
              </a:ext>
            </a:extLst>
          </p:cNvPr>
          <p:cNvSpPr/>
          <p:nvPr/>
        </p:nvSpPr>
        <p:spPr>
          <a:xfrm>
            <a:off x="317970" y="1870848"/>
            <a:ext cx="2794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void </a:t>
            </a:r>
            <a:r>
              <a:rPr lang="en-US" sz="1200" dirty="0" err="1">
                <a:latin typeface="Consolas" panose="020B0609020204030204" pitchFamily="49" charset="0"/>
              </a:rPr>
              <a:t>inorder</a:t>
            </a:r>
            <a:r>
              <a:rPr lang="en-US" sz="1200" dirty="0">
                <a:latin typeface="Consolas" panose="020B0609020204030204" pitchFamily="49" charset="0"/>
              </a:rPr>
              <a:t>( node *n 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if ( n 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</a:rPr>
              <a:t>inorder</a:t>
            </a:r>
            <a:r>
              <a:rPr lang="en-US" sz="1200" dirty="0">
                <a:latin typeface="Consolas" panose="020B0609020204030204" pitchFamily="49" charset="0"/>
              </a:rPr>
              <a:t>( n-&gt;left );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highlight>
                  <a:srgbClr val="FFFF00"/>
                </a:highlight>
                <a:latin typeface="Consolas" panose="020B0609020204030204" pitchFamily="49" charset="0"/>
              </a:rPr>
              <a:t>cout</a:t>
            </a:r>
            <a:r>
              <a:rPr lang="en-US" sz="1200" dirty="0">
                <a:highlight>
                  <a:srgbClr val="FFFF00"/>
                </a:highlight>
                <a:latin typeface="Consolas" panose="020B0609020204030204" pitchFamily="49" charset="0"/>
              </a:rPr>
              <a:t> &lt;&lt; n-&gt;datum &lt;&lt; </a:t>
            </a:r>
            <a:r>
              <a:rPr lang="en-US" sz="1200" dirty="0" err="1">
                <a:highlight>
                  <a:srgbClr val="FFFF00"/>
                </a:highlight>
                <a:latin typeface="Consolas" panose="020B0609020204030204" pitchFamily="49" charset="0"/>
              </a:rPr>
              <a:t>endl</a:t>
            </a:r>
            <a:r>
              <a:rPr lang="en-US" sz="1200" dirty="0"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</a:rPr>
              <a:t>inorder</a:t>
            </a:r>
            <a:r>
              <a:rPr lang="en-US" sz="1200" dirty="0">
                <a:latin typeface="Consolas" panose="020B0609020204030204" pitchFamily="49" charset="0"/>
              </a:rPr>
              <a:t>( n-&gt;right );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}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}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A4D9E-3340-4412-AA03-9728855E8DA3}"/>
              </a:ext>
            </a:extLst>
          </p:cNvPr>
          <p:cNvSpPr/>
          <p:nvPr/>
        </p:nvSpPr>
        <p:spPr>
          <a:xfrm>
            <a:off x="3165251" y="1870848"/>
            <a:ext cx="28134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void preorder( node *n 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if ( n 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highlight>
                  <a:srgbClr val="FFFF00"/>
                </a:highlight>
                <a:latin typeface="Consolas" panose="020B0609020204030204" pitchFamily="49" charset="0"/>
              </a:rPr>
              <a:t>cout</a:t>
            </a:r>
            <a:r>
              <a:rPr lang="en-US" sz="1200" dirty="0">
                <a:highlight>
                  <a:srgbClr val="FFFF00"/>
                </a:highlight>
                <a:latin typeface="Consolas" panose="020B0609020204030204" pitchFamily="49" charset="0"/>
              </a:rPr>
              <a:t> &lt;&lt; n-&gt;datum &lt;&lt; </a:t>
            </a:r>
            <a:r>
              <a:rPr lang="en-US" sz="1200" dirty="0" err="1">
                <a:highlight>
                  <a:srgbClr val="FFFF00"/>
                </a:highlight>
                <a:latin typeface="Consolas" panose="020B0609020204030204" pitchFamily="49" charset="0"/>
              </a:rPr>
              <a:t>endl</a:t>
            </a:r>
            <a:r>
              <a:rPr lang="en-US" sz="1200" dirty="0"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preorder( n-&gt;left );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preorder( n-&gt;right );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}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}</a:t>
            </a: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835519-C83E-4242-935A-7230BBEFF3B3}"/>
              </a:ext>
            </a:extLst>
          </p:cNvPr>
          <p:cNvSpPr/>
          <p:nvPr/>
        </p:nvSpPr>
        <p:spPr>
          <a:xfrm>
            <a:off x="6031150" y="1870848"/>
            <a:ext cx="28134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void </a:t>
            </a:r>
            <a:r>
              <a:rPr lang="en-US" sz="1200" dirty="0" err="1">
                <a:latin typeface="Consolas" panose="020B0609020204030204" pitchFamily="49" charset="0"/>
              </a:rPr>
              <a:t>postorder</a:t>
            </a:r>
            <a:r>
              <a:rPr lang="en-US" sz="1200" dirty="0">
                <a:latin typeface="Consolas" panose="020B0609020204030204" pitchFamily="49" charset="0"/>
              </a:rPr>
              <a:t>( node *n 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if ( n 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</a:rPr>
              <a:t>postorder</a:t>
            </a:r>
            <a:r>
              <a:rPr lang="en-US" sz="1200" dirty="0">
                <a:latin typeface="Consolas" panose="020B0609020204030204" pitchFamily="49" charset="0"/>
              </a:rPr>
              <a:t>( n-&gt;left );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latin typeface="Consolas" panose="020B0609020204030204" pitchFamily="49" charset="0"/>
              </a:rPr>
              <a:t>postorder</a:t>
            </a:r>
            <a:r>
              <a:rPr lang="en-US" sz="1200" dirty="0">
                <a:latin typeface="Consolas" panose="020B0609020204030204" pitchFamily="49" charset="0"/>
              </a:rPr>
              <a:t>( n-&gt;right );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highlight>
                  <a:srgbClr val="FFFF00"/>
                </a:highlight>
                <a:latin typeface="Consolas" panose="020B0609020204030204" pitchFamily="49" charset="0"/>
              </a:rPr>
              <a:t>cout</a:t>
            </a:r>
            <a:r>
              <a:rPr lang="en-US" sz="1200" dirty="0">
                <a:highlight>
                  <a:srgbClr val="FFFF00"/>
                </a:highlight>
                <a:latin typeface="Consolas" panose="020B0609020204030204" pitchFamily="49" charset="0"/>
              </a:rPr>
              <a:t> &lt;&lt; n-&gt;datum &lt;&lt; </a:t>
            </a:r>
            <a:r>
              <a:rPr lang="en-US" sz="1200" dirty="0" err="1">
                <a:highlight>
                  <a:srgbClr val="FFFF00"/>
                </a:highlight>
                <a:latin typeface="Consolas" panose="020B0609020204030204" pitchFamily="49" charset="0"/>
              </a:rPr>
              <a:t>endl</a:t>
            </a:r>
            <a:r>
              <a:rPr lang="en-US" sz="1200" dirty="0"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}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}</a:t>
            </a:r>
            <a:endParaRPr lang="en-US" sz="1200" dirty="0"/>
          </a:p>
        </p:txBody>
      </p:sp>
      <p:sp>
        <p:nvSpPr>
          <p:cNvPr id="3" name="Content Placeholder 18">
            <a:extLst>
              <a:ext uri="{FF2B5EF4-FFF2-40B4-BE49-F238E27FC236}">
                <a16:creationId xmlns:a16="http://schemas.microsoft.com/office/drawing/2014/main" id="{78E1636C-2944-34F4-633D-01F8540A164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222513" y="4346030"/>
            <a:ext cx="6609521" cy="20103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They differ only in when the root is printed.</a:t>
            </a:r>
          </a:p>
          <a:p>
            <a:pPr marL="0" indent="0">
              <a:buNone/>
            </a:pPr>
            <a:r>
              <a:rPr lang="en-US" sz="2000" dirty="0" err="1"/>
              <a:t>Inorder</a:t>
            </a:r>
            <a:r>
              <a:rPr lang="en-US" sz="2000" dirty="0"/>
              <a:t> is convenient for listing a dictionary in sorted order.</a:t>
            </a:r>
          </a:p>
          <a:p>
            <a:pPr marL="0" indent="0">
              <a:buNone/>
            </a:pPr>
            <a:r>
              <a:rPr lang="en-US" sz="2000" dirty="0"/>
              <a:t>Preorder is useful for copying a tree.</a:t>
            </a:r>
          </a:p>
          <a:p>
            <a:pPr marL="0" indent="0">
              <a:buNone/>
            </a:pPr>
            <a:r>
              <a:rPr lang="en-US" sz="2000" dirty="0"/>
              <a:t>When would you use </a:t>
            </a:r>
            <a:r>
              <a:rPr lang="en-US" sz="2000" dirty="0" err="1"/>
              <a:t>postorder</a:t>
            </a:r>
            <a:r>
              <a:rPr lang="en-US" sz="2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1036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17188</TotalTime>
  <Words>3378</Words>
  <Application>Microsoft Office PowerPoint</Application>
  <PresentationFormat>On-screen Show (4:3)</PresentationFormat>
  <Paragraphs>734</Paragraphs>
  <Slides>49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Calibri</vt:lpstr>
      <vt:lpstr>Cascadia Mono</vt:lpstr>
      <vt:lpstr>Consolas</vt:lpstr>
      <vt:lpstr>Lucida Console</vt:lpstr>
      <vt:lpstr>Verdana</vt:lpstr>
      <vt:lpstr>Office Theme</vt:lpstr>
      <vt:lpstr>EECS 498 System Design of a Search Engine Winter 2026 Lecture 6:  Hashing and serializing data</vt:lpstr>
      <vt:lpstr>agenda</vt:lpstr>
      <vt:lpstr>agenda</vt:lpstr>
      <vt:lpstr>details</vt:lpstr>
      <vt:lpstr>agenda</vt:lpstr>
      <vt:lpstr>hashing</vt:lpstr>
      <vt:lpstr>hashing</vt:lpstr>
      <vt:lpstr>hashing</vt:lpstr>
      <vt:lpstr>hash function</vt:lpstr>
      <vt:lpstr>Fowler-Noll-Vo hash function</vt:lpstr>
      <vt:lpstr>polynomial CRCs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buckets</vt:lpstr>
      <vt:lpstr>collisions</vt:lpstr>
      <vt:lpstr>collisions</vt:lpstr>
      <vt:lpstr>collisions</vt:lpstr>
      <vt:lpstr>collisions</vt:lpstr>
      <vt:lpstr>collisions</vt:lpstr>
      <vt:lpstr>collisions</vt:lpstr>
      <vt:lpstr>collisions</vt:lpstr>
      <vt:lpstr>if you know the data</vt:lpstr>
      <vt:lpstr>compressing the list</vt:lpstr>
      <vt:lpstr>agenda</vt:lpstr>
      <vt:lpstr>serializing data structures</vt:lpstr>
      <vt:lpstr>lists are easy</vt:lpstr>
      <vt:lpstr>envp</vt:lpstr>
      <vt:lpstr>PowerPoint Presentation</vt:lpstr>
      <vt:lpstr>lists are easy</vt:lpstr>
      <vt:lpstr>lists are easy</vt:lpstr>
      <vt:lpstr>binary trees are harder</vt:lpstr>
      <vt:lpstr>insertion order</vt:lpstr>
      <vt:lpstr>insertion order</vt:lpstr>
      <vt:lpstr>insertion order</vt:lpstr>
      <vt:lpstr>insertion order</vt:lpstr>
      <vt:lpstr>traversing a tree</vt:lpstr>
      <vt:lpstr>inorder traversal</vt:lpstr>
      <vt:lpstr>inorder traversal</vt:lpstr>
      <vt:lpstr>inorder traversal</vt:lpstr>
      <vt:lpstr>preorder traversal</vt:lpstr>
      <vt:lpstr>preorder traversal</vt:lpstr>
      <vt:lpstr>postorder traversal</vt:lpstr>
      <vt:lpstr>postorder traversal</vt:lpstr>
      <vt:lpstr>postorder vs preorder</vt:lpstr>
      <vt:lpstr>postorder vs preorder</vt:lpstr>
      <vt:lpstr>three traversal methods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06 Hashing and serializing data</dc:title>
  <dc:creator>Nicole Hamilton</dc:creator>
  <cp:lastModifiedBy>Nicole Hamilton</cp:lastModifiedBy>
  <cp:revision>767</cp:revision>
  <dcterms:created xsi:type="dcterms:W3CDTF">2014-10-28T21:56:04Z</dcterms:created>
  <dcterms:modified xsi:type="dcterms:W3CDTF">2026-10-13T21:26:22Z</dcterms:modified>
</cp:coreProperties>
</file>